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75" r:id="rId3"/>
    <p:sldId id="276" r:id="rId4"/>
    <p:sldId id="278" r:id="rId5"/>
    <p:sldId id="280" r:id="rId6"/>
    <p:sldId id="272" r:id="rId7"/>
  </p:sldIdLst>
  <p:sldSz cx="6858000" cy="9144000" type="screen4x3"/>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5711"/>
    <a:srgbClr val="EEE800"/>
    <a:srgbClr val="FCF600"/>
    <a:srgbClr val="EAE400"/>
    <a:srgbClr val="CDC800"/>
    <a:srgbClr val="954ECA"/>
    <a:srgbClr val="E26714"/>
    <a:srgbClr val="CC0000"/>
    <a:srgbClr val="ACD292"/>
    <a:srgbClr val="FFFF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52" d="100"/>
          <a:sy n="52" d="100"/>
        </p:scale>
        <p:origin x="20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C89662-FB4F-4A47-B851-B419F1E21DEF}" type="datetimeFigureOut">
              <a:rPr lang="es-MX" smtClean="0"/>
              <a:t>23/07/2023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87703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C89662-FB4F-4A47-B851-B419F1E21DEF}" type="datetimeFigureOut">
              <a:rPr lang="es-MX" smtClean="0"/>
              <a:t>23/07/2023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58199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C89662-FB4F-4A47-B851-B419F1E21DEF}" type="datetimeFigureOut">
              <a:rPr lang="es-MX" smtClean="0"/>
              <a:t>23/07/2023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1319330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7250" y="1496485"/>
            <a:ext cx="5143500" cy="3183467"/>
          </a:xfrm>
        </p:spPr>
        <p:txBody>
          <a:bodyPr anchor="b"/>
          <a:lstStyle>
            <a:lvl1pPr algn="ctr">
              <a:defRPr sz="3375"/>
            </a:lvl1pPr>
          </a:lstStyle>
          <a:p>
            <a:r>
              <a:rPr lang="es-ES"/>
              <a:t>Haga clic para modificar el estilo de título del patrón</a:t>
            </a:r>
            <a:endParaRPr lang="en-US"/>
          </a:p>
        </p:txBody>
      </p:sp>
      <p:sp>
        <p:nvSpPr>
          <p:cNvPr id="3" name="Subtítulo 2"/>
          <p:cNvSpPr>
            <a:spLocks noGrp="1"/>
          </p:cNvSpPr>
          <p:nvPr>
            <p:ph type="subTitle" idx="1"/>
          </p:nvPr>
        </p:nvSpPr>
        <p:spPr>
          <a:xfrm>
            <a:off x="857250" y="4802717"/>
            <a:ext cx="5143500" cy="2207683"/>
          </a:xfrm>
        </p:spPr>
        <p:txBody>
          <a:bodyPr/>
          <a:lstStyle>
            <a:lvl1pPr marL="0" indent="0" algn="ctr">
              <a:buNone/>
              <a:defRPr sz="1351"/>
            </a:lvl1pPr>
            <a:lvl2pPr marL="257168" indent="0" algn="ctr">
              <a:buNone/>
              <a:defRPr sz="1125"/>
            </a:lvl2pPr>
            <a:lvl3pPr marL="514338" indent="0" algn="ctr">
              <a:buNone/>
              <a:defRPr sz="1013"/>
            </a:lvl3pPr>
            <a:lvl4pPr marL="771506" indent="0" algn="ctr">
              <a:buNone/>
              <a:defRPr sz="900"/>
            </a:lvl4pPr>
            <a:lvl5pPr marL="1028674" indent="0" algn="ctr">
              <a:buNone/>
              <a:defRPr sz="900"/>
            </a:lvl5pPr>
            <a:lvl6pPr marL="1285843" indent="0" algn="ctr">
              <a:buNone/>
              <a:defRPr sz="900"/>
            </a:lvl6pPr>
            <a:lvl7pPr marL="1543012" indent="0" algn="ctr">
              <a:buNone/>
              <a:defRPr sz="900"/>
            </a:lvl7pPr>
            <a:lvl8pPr marL="1800180" indent="0" algn="ctr">
              <a:buNone/>
              <a:defRPr sz="900"/>
            </a:lvl8pPr>
            <a:lvl9pPr marL="2057349" indent="0" algn="ctr">
              <a:buNone/>
              <a:defRPr sz="9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1261847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2552201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467917" y="2279653"/>
            <a:ext cx="5915025" cy="3803649"/>
          </a:xfrm>
        </p:spPr>
        <p:txBody>
          <a:bodyPr anchor="b"/>
          <a:lstStyle>
            <a:lvl1pPr>
              <a:defRPr sz="3375"/>
            </a:lvl1pPr>
          </a:lstStyle>
          <a:p>
            <a:r>
              <a:rPr lang="es-ES"/>
              <a:t>Haga clic para modificar el estilo de título del patrón</a:t>
            </a:r>
            <a:endParaRPr lang="en-US"/>
          </a:p>
        </p:txBody>
      </p:sp>
      <p:sp>
        <p:nvSpPr>
          <p:cNvPr id="3" name="Marcador de texto 2"/>
          <p:cNvSpPr>
            <a:spLocks noGrp="1"/>
          </p:cNvSpPr>
          <p:nvPr>
            <p:ph type="body" idx="1"/>
          </p:nvPr>
        </p:nvSpPr>
        <p:spPr>
          <a:xfrm>
            <a:off x="467917" y="6119286"/>
            <a:ext cx="5915025" cy="2000249"/>
          </a:xfrm>
        </p:spPr>
        <p:txBody>
          <a:bodyPr/>
          <a:lstStyle>
            <a:lvl1pPr marL="0" indent="0">
              <a:buNone/>
              <a:defRPr sz="1351">
                <a:solidFill>
                  <a:schemeClr val="tx1">
                    <a:tint val="75000"/>
                  </a:schemeClr>
                </a:solidFill>
              </a:defRPr>
            </a:lvl1pPr>
            <a:lvl2pPr marL="257168" indent="0">
              <a:buNone/>
              <a:defRPr sz="1125">
                <a:solidFill>
                  <a:schemeClr val="tx1">
                    <a:tint val="75000"/>
                  </a:schemeClr>
                </a:solidFill>
              </a:defRPr>
            </a:lvl2pPr>
            <a:lvl3pPr marL="514338" indent="0">
              <a:buNone/>
              <a:defRPr sz="1013">
                <a:solidFill>
                  <a:schemeClr val="tx1">
                    <a:tint val="75000"/>
                  </a:schemeClr>
                </a:solidFill>
              </a:defRPr>
            </a:lvl3pPr>
            <a:lvl4pPr marL="771506" indent="0">
              <a:buNone/>
              <a:defRPr sz="900">
                <a:solidFill>
                  <a:schemeClr val="tx1">
                    <a:tint val="75000"/>
                  </a:schemeClr>
                </a:solidFill>
              </a:defRPr>
            </a:lvl4pPr>
            <a:lvl5pPr marL="1028674" indent="0">
              <a:buNone/>
              <a:defRPr sz="900">
                <a:solidFill>
                  <a:schemeClr val="tx1">
                    <a:tint val="75000"/>
                  </a:schemeClr>
                </a:solidFill>
              </a:defRPr>
            </a:lvl5pPr>
            <a:lvl6pPr marL="1285843" indent="0">
              <a:buNone/>
              <a:defRPr sz="900">
                <a:solidFill>
                  <a:schemeClr val="tx1">
                    <a:tint val="75000"/>
                  </a:schemeClr>
                </a:solidFill>
              </a:defRPr>
            </a:lvl6pPr>
            <a:lvl7pPr marL="1543012" indent="0">
              <a:buNone/>
              <a:defRPr sz="900">
                <a:solidFill>
                  <a:schemeClr val="tx1">
                    <a:tint val="75000"/>
                  </a:schemeClr>
                </a:solidFill>
              </a:defRPr>
            </a:lvl7pPr>
            <a:lvl8pPr marL="1800180" indent="0">
              <a:buNone/>
              <a:defRPr sz="900">
                <a:solidFill>
                  <a:schemeClr val="tx1">
                    <a:tint val="75000"/>
                  </a:schemeClr>
                </a:solidFill>
              </a:defRPr>
            </a:lvl8pPr>
            <a:lvl9pPr marL="2057349" indent="0">
              <a:buNone/>
              <a:defRPr sz="9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2763561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471488" y="2434167"/>
            <a:ext cx="2914650" cy="5801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3471863" y="2434167"/>
            <a:ext cx="2914650" cy="5801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731986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72382" y="486836"/>
            <a:ext cx="5915025" cy="1767417"/>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472381" y="2241552"/>
            <a:ext cx="2901255" cy="1098549"/>
          </a:xfrm>
        </p:spPr>
        <p:txBody>
          <a:bodyPr anchor="b"/>
          <a:lstStyle>
            <a:lvl1pPr marL="0" indent="0">
              <a:buNone/>
              <a:defRPr sz="1351" b="1"/>
            </a:lvl1pPr>
            <a:lvl2pPr marL="257168" indent="0">
              <a:buNone/>
              <a:defRPr sz="1125" b="1"/>
            </a:lvl2pPr>
            <a:lvl3pPr marL="514338" indent="0">
              <a:buNone/>
              <a:defRPr sz="1013" b="1"/>
            </a:lvl3pPr>
            <a:lvl4pPr marL="771506" indent="0">
              <a:buNone/>
              <a:defRPr sz="900" b="1"/>
            </a:lvl4pPr>
            <a:lvl5pPr marL="1028674" indent="0">
              <a:buNone/>
              <a:defRPr sz="900" b="1"/>
            </a:lvl5pPr>
            <a:lvl6pPr marL="1285843" indent="0">
              <a:buNone/>
              <a:defRPr sz="900" b="1"/>
            </a:lvl6pPr>
            <a:lvl7pPr marL="1543012" indent="0">
              <a:buNone/>
              <a:defRPr sz="900" b="1"/>
            </a:lvl7pPr>
            <a:lvl8pPr marL="1800180" indent="0">
              <a:buNone/>
              <a:defRPr sz="900" b="1"/>
            </a:lvl8pPr>
            <a:lvl9pPr marL="2057349" indent="0">
              <a:buNone/>
              <a:defRPr sz="900" b="1"/>
            </a:lvl9pPr>
          </a:lstStyle>
          <a:p>
            <a:pPr lvl="0"/>
            <a:r>
              <a:rPr lang="es-ES"/>
              <a:t>Editar el estilo de texto del patrón</a:t>
            </a:r>
          </a:p>
        </p:txBody>
      </p:sp>
      <p:sp>
        <p:nvSpPr>
          <p:cNvPr id="4" name="Marcador de contenido 3"/>
          <p:cNvSpPr>
            <a:spLocks noGrp="1"/>
          </p:cNvSpPr>
          <p:nvPr>
            <p:ph sz="half" idx="2"/>
          </p:nvPr>
        </p:nvSpPr>
        <p:spPr>
          <a:xfrm>
            <a:off x="472381" y="3340100"/>
            <a:ext cx="2901255" cy="4912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3471864" y="2241552"/>
            <a:ext cx="2915543" cy="1098549"/>
          </a:xfrm>
        </p:spPr>
        <p:txBody>
          <a:bodyPr anchor="b"/>
          <a:lstStyle>
            <a:lvl1pPr marL="0" indent="0">
              <a:buNone/>
              <a:defRPr sz="1351" b="1"/>
            </a:lvl1pPr>
            <a:lvl2pPr marL="257168" indent="0">
              <a:buNone/>
              <a:defRPr sz="1125" b="1"/>
            </a:lvl2pPr>
            <a:lvl3pPr marL="514338" indent="0">
              <a:buNone/>
              <a:defRPr sz="1013" b="1"/>
            </a:lvl3pPr>
            <a:lvl4pPr marL="771506" indent="0">
              <a:buNone/>
              <a:defRPr sz="900" b="1"/>
            </a:lvl4pPr>
            <a:lvl5pPr marL="1028674" indent="0">
              <a:buNone/>
              <a:defRPr sz="900" b="1"/>
            </a:lvl5pPr>
            <a:lvl6pPr marL="1285843" indent="0">
              <a:buNone/>
              <a:defRPr sz="900" b="1"/>
            </a:lvl6pPr>
            <a:lvl7pPr marL="1543012" indent="0">
              <a:buNone/>
              <a:defRPr sz="900" b="1"/>
            </a:lvl7pPr>
            <a:lvl8pPr marL="1800180" indent="0">
              <a:buNone/>
              <a:defRPr sz="900" b="1"/>
            </a:lvl8pPr>
            <a:lvl9pPr marL="2057349" indent="0">
              <a:buNone/>
              <a:defRPr sz="900" b="1"/>
            </a:lvl9pPr>
          </a:lstStyle>
          <a:p>
            <a:pPr lvl="0"/>
            <a:r>
              <a:rPr lang="es-ES"/>
              <a:t>Editar el estilo de texto del patrón</a:t>
            </a:r>
          </a:p>
        </p:txBody>
      </p:sp>
      <p:sp>
        <p:nvSpPr>
          <p:cNvPr id="6" name="Marcador de contenido 5"/>
          <p:cNvSpPr>
            <a:spLocks noGrp="1"/>
          </p:cNvSpPr>
          <p:nvPr>
            <p:ph sz="quarter" idx="4"/>
          </p:nvPr>
        </p:nvSpPr>
        <p:spPr>
          <a:xfrm>
            <a:off x="3471864" y="3340100"/>
            <a:ext cx="2915543" cy="491278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2586114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3378326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1724601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2" y="609600"/>
            <a:ext cx="2211883" cy="2133600"/>
          </a:xfrm>
        </p:spPr>
        <p:txBody>
          <a:bodyPr anchor="b"/>
          <a:lstStyle>
            <a:lvl1pPr>
              <a:defRPr sz="1800"/>
            </a:lvl1pPr>
          </a:lstStyle>
          <a:p>
            <a:r>
              <a:rPr lang="es-ES"/>
              <a:t>Haga clic para modificar el estilo de título del patrón</a:t>
            </a:r>
            <a:endParaRPr lang="en-US"/>
          </a:p>
        </p:txBody>
      </p:sp>
      <p:sp>
        <p:nvSpPr>
          <p:cNvPr id="3" name="Marcador de contenido 2"/>
          <p:cNvSpPr>
            <a:spLocks noGrp="1"/>
          </p:cNvSpPr>
          <p:nvPr>
            <p:ph idx="1"/>
          </p:nvPr>
        </p:nvSpPr>
        <p:spPr>
          <a:xfrm>
            <a:off x="2915544" y="1316569"/>
            <a:ext cx="3471863" cy="6498167"/>
          </a:xfrm>
        </p:spPr>
        <p:txBody>
          <a:bodyPr/>
          <a:lstStyle>
            <a:lvl1pPr>
              <a:defRPr sz="1800"/>
            </a:lvl1pPr>
            <a:lvl2pPr>
              <a:defRPr sz="1575"/>
            </a:lvl2pPr>
            <a:lvl3pPr>
              <a:defRPr sz="1351"/>
            </a:lvl3pPr>
            <a:lvl4pPr>
              <a:defRPr sz="1125"/>
            </a:lvl4pPr>
            <a:lvl5pPr>
              <a:defRPr sz="1125"/>
            </a:lvl5pPr>
            <a:lvl6pPr>
              <a:defRPr sz="1125"/>
            </a:lvl6pPr>
            <a:lvl7pPr>
              <a:defRPr sz="1125"/>
            </a:lvl7pPr>
            <a:lvl8pPr>
              <a:defRPr sz="1125"/>
            </a:lvl8pPr>
            <a:lvl9pPr>
              <a:defRPr sz="1125"/>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472382" y="2743200"/>
            <a:ext cx="2211883" cy="5082117"/>
          </a:xfrm>
        </p:spPr>
        <p:txBody>
          <a:bodyPr/>
          <a:lstStyle>
            <a:lvl1pPr marL="0" indent="0">
              <a:buNone/>
              <a:defRPr sz="900"/>
            </a:lvl1pPr>
            <a:lvl2pPr marL="257168" indent="0">
              <a:buNone/>
              <a:defRPr sz="788"/>
            </a:lvl2pPr>
            <a:lvl3pPr marL="514338" indent="0">
              <a:buNone/>
              <a:defRPr sz="675"/>
            </a:lvl3pPr>
            <a:lvl4pPr marL="771506" indent="0">
              <a:buNone/>
              <a:defRPr sz="563"/>
            </a:lvl4pPr>
            <a:lvl5pPr marL="1028674" indent="0">
              <a:buNone/>
              <a:defRPr sz="563"/>
            </a:lvl5pPr>
            <a:lvl6pPr marL="1285843" indent="0">
              <a:buNone/>
              <a:defRPr sz="563"/>
            </a:lvl6pPr>
            <a:lvl7pPr marL="1543012" indent="0">
              <a:buNone/>
              <a:defRPr sz="563"/>
            </a:lvl7pPr>
            <a:lvl8pPr marL="1800180" indent="0">
              <a:buNone/>
              <a:defRPr sz="563"/>
            </a:lvl8pPr>
            <a:lvl9pPr marL="2057349" indent="0">
              <a:buNone/>
              <a:defRPr sz="563"/>
            </a:lvl9pPr>
          </a:lstStyle>
          <a:p>
            <a:pPr lvl="0"/>
            <a:r>
              <a:rPr lang="es-ES"/>
              <a:t>Editar el estilo de texto del patrón</a:t>
            </a:r>
          </a:p>
        </p:txBody>
      </p:sp>
      <p:sp>
        <p:nvSpPr>
          <p:cNvPr id="5" name="Marcador de fecha 4"/>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376983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C89662-FB4F-4A47-B851-B419F1E21DEF}" type="datetimeFigureOut">
              <a:rPr lang="es-MX" smtClean="0"/>
              <a:t>23/07/2023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10717336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2" y="609600"/>
            <a:ext cx="2211883" cy="2133600"/>
          </a:xfrm>
        </p:spPr>
        <p:txBody>
          <a:bodyPr anchor="b"/>
          <a:lstStyle>
            <a:lvl1pPr>
              <a:defRPr sz="18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2915544" y="1316569"/>
            <a:ext cx="3471863" cy="6498167"/>
          </a:xfrm>
        </p:spPr>
        <p:txBody>
          <a:bodyPr/>
          <a:lstStyle>
            <a:lvl1pPr marL="0" indent="0">
              <a:buNone/>
              <a:defRPr sz="1800"/>
            </a:lvl1pPr>
            <a:lvl2pPr marL="257168" indent="0">
              <a:buNone/>
              <a:defRPr sz="1575"/>
            </a:lvl2pPr>
            <a:lvl3pPr marL="514338" indent="0">
              <a:buNone/>
              <a:defRPr sz="1351"/>
            </a:lvl3pPr>
            <a:lvl4pPr marL="771506" indent="0">
              <a:buNone/>
              <a:defRPr sz="1125"/>
            </a:lvl4pPr>
            <a:lvl5pPr marL="1028674" indent="0">
              <a:buNone/>
              <a:defRPr sz="1125"/>
            </a:lvl5pPr>
            <a:lvl6pPr marL="1285843" indent="0">
              <a:buNone/>
              <a:defRPr sz="1125"/>
            </a:lvl6pPr>
            <a:lvl7pPr marL="1543012" indent="0">
              <a:buNone/>
              <a:defRPr sz="1125"/>
            </a:lvl7pPr>
            <a:lvl8pPr marL="1800180" indent="0">
              <a:buNone/>
              <a:defRPr sz="1125"/>
            </a:lvl8pPr>
            <a:lvl9pPr marL="2057349" indent="0">
              <a:buNone/>
              <a:defRPr sz="1125"/>
            </a:lvl9pPr>
          </a:lstStyle>
          <a:p>
            <a:endParaRPr lang="en-US" dirty="0"/>
          </a:p>
        </p:txBody>
      </p:sp>
      <p:sp>
        <p:nvSpPr>
          <p:cNvPr id="4" name="Marcador de texto 3"/>
          <p:cNvSpPr>
            <a:spLocks noGrp="1"/>
          </p:cNvSpPr>
          <p:nvPr>
            <p:ph type="body" sz="half" idx="2"/>
          </p:nvPr>
        </p:nvSpPr>
        <p:spPr>
          <a:xfrm>
            <a:off x="472382" y="2743200"/>
            <a:ext cx="2211883" cy="5082117"/>
          </a:xfrm>
        </p:spPr>
        <p:txBody>
          <a:bodyPr/>
          <a:lstStyle>
            <a:lvl1pPr marL="0" indent="0">
              <a:buNone/>
              <a:defRPr sz="900"/>
            </a:lvl1pPr>
            <a:lvl2pPr marL="257168" indent="0">
              <a:buNone/>
              <a:defRPr sz="788"/>
            </a:lvl2pPr>
            <a:lvl3pPr marL="514338" indent="0">
              <a:buNone/>
              <a:defRPr sz="675"/>
            </a:lvl3pPr>
            <a:lvl4pPr marL="771506" indent="0">
              <a:buNone/>
              <a:defRPr sz="563"/>
            </a:lvl4pPr>
            <a:lvl5pPr marL="1028674" indent="0">
              <a:buNone/>
              <a:defRPr sz="563"/>
            </a:lvl5pPr>
            <a:lvl6pPr marL="1285843" indent="0">
              <a:buNone/>
              <a:defRPr sz="563"/>
            </a:lvl6pPr>
            <a:lvl7pPr marL="1543012" indent="0">
              <a:buNone/>
              <a:defRPr sz="563"/>
            </a:lvl7pPr>
            <a:lvl8pPr marL="1800180" indent="0">
              <a:buNone/>
              <a:defRPr sz="563"/>
            </a:lvl8pPr>
            <a:lvl9pPr marL="2057349" indent="0">
              <a:buNone/>
              <a:defRPr sz="563"/>
            </a:lvl9pPr>
          </a:lstStyle>
          <a:p>
            <a:pPr lvl="0"/>
            <a:r>
              <a:rPr lang="es-ES"/>
              <a:t>Editar el estilo de texto del patrón</a:t>
            </a:r>
          </a:p>
        </p:txBody>
      </p:sp>
      <p:sp>
        <p:nvSpPr>
          <p:cNvPr id="5" name="Marcador de fecha 4"/>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2224753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3911991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7" y="486835"/>
            <a:ext cx="1478756" cy="7749117"/>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471488" y="486835"/>
            <a:ext cx="4350544" cy="77491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521B7CF-5003-4AA8-8E71-AEFC351961CC}" type="datetimeFigureOut">
              <a:rPr lang="en-US" smtClean="0"/>
              <a:t>7/23/2023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3E775520-2F95-4996-AED5-E6E7BD4A4312}" type="slidenum">
              <a:rPr lang="en-US" smtClean="0"/>
              <a:t>‹Nº›</a:t>
            </a:fld>
            <a:endParaRPr lang="en-US" dirty="0"/>
          </a:p>
        </p:txBody>
      </p:sp>
    </p:spTree>
    <p:extLst>
      <p:ext uri="{BB962C8B-B14F-4D97-AF65-F5344CB8AC3E}">
        <p14:creationId xmlns:p14="http://schemas.microsoft.com/office/powerpoint/2010/main" val="2677015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FC89662-FB4F-4A47-B851-B419F1E21DEF}" type="datetimeFigureOut">
              <a:rPr lang="es-MX" smtClean="0"/>
              <a:t>23/07/2023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350185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C89662-FB4F-4A47-B851-B419F1E21DEF}" type="datetimeFigureOut">
              <a:rPr lang="es-MX" smtClean="0"/>
              <a:t>23/07/2023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4245564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4"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C89662-FB4F-4A47-B851-B419F1E21DEF}" type="datetimeFigureOut">
              <a:rPr lang="es-MX" smtClean="0"/>
              <a:t>23/07/2023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2636604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C89662-FB4F-4A47-B851-B419F1E21DEF}" type="datetimeFigureOut">
              <a:rPr lang="es-MX" smtClean="0"/>
              <a:t>23/07/2023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246651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89662-FB4F-4A47-B851-B419F1E21DEF}" type="datetimeFigureOut">
              <a:rPr lang="es-MX" smtClean="0"/>
              <a:t>23/07/2023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255596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FC89662-FB4F-4A47-B851-B419F1E21DEF}" type="datetimeFigureOut">
              <a:rPr lang="es-MX" smtClean="0"/>
              <a:t>23/07/2023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2771785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FC89662-FB4F-4A47-B851-B419F1E21DEF}" type="datetimeFigureOut">
              <a:rPr lang="es-MX" smtClean="0"/>
              <a:t>23/07/2023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5A914C-A139-4859-BE0A-324D4CA3844A}" type="slidenum">
              <a:rPr lang="es-MX" smtClean="0"/>
              <a:t>‹Nº›</a:t>
            </a:fld>
            <a:endParaRPr lang="es-MX"/>
          </a:p>
        </p:txBody>
      </p:sp>
    </p:spTree>
    <p:extLst>
      <p:ext uri="{BB962C8B-B14F-4D97-AF65-F5344CB8AC3E}">
        <p14:creationId xmlns:p14="http://schemas.microsoft.com/office/powerpoint/2010/main" val="12595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C89662-FB4F-4A47-B851-B419F1E21DEF}" type="datetimeFigureOut">
              <a:rPr lang="es-MX" smtClean="0"/>
              <a:t>23/07/2023</a:t>
            </a:fld>
            <a:endParaRPr lang="es-MX"/>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C5A914C-A139-4859-BE0A-324D4CA3844A}" type="slidenum">
              <a:rPr lang="es-MX" smtClean="0"/>
              <a:t>‹Nº›</a:t>
            </a:fld>
            <a:endParaRPr lang="es-MX"/>
          </a:p>
        </p:txBody>
      </p:sp>
    </p:spTree>
    <p:extLst>
      <p:ext uri="{BB962C8B-B14F-4D97-AF65-F5344CB8AC3E}">
        <p14:creationId xmlns:p14="http://schemas.microsoft.com/office/powerpoint/2010/main" val="39293357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E521B7CF-5003-4AA8-8E71-AEFC351961CC}" type="datetimeFigureOut">
              <a:rPr lang="en-US" smtClean="0"/>
              <a:t>7/23/2023</a:t>
            </a:fld>
            <a:endParaRPr lang="en-US" dirty="0"/>
          </a:p>
        </p:txBody>
      </p:sp>
      <p:sp>
        <p:nvSpPr>
          <p:cNvPr id="5" name="Marcador de pie de página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3E775520-2F95-4996-AED5-E6E7BD4A4312}" type="slidenum">
              <a:rPr lang="en-US" smtClean="0"/>
              <a:t>‹Nº›</a:t>
            </a:fld>
            <a:endParaRPr lang="en-US" dirty="0"/>
          </a:p>
        </p:txBody>
      </p:sp>
    </p:spTree>
    <p:extLst>
      <p:ext uri="{BB962C8B-B14F-4D97-AF65-F5344CB8AC3E}">
        <p14:creationId xmlns:p14="http://schemas.microsoft.com/office/powerpoint/2010/main" val="32120871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38"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5" indent="-128585" algn="l" defTabSz="514338"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53" indent="-128585" algn="l" defTabSz="514338" rtl="0" eaLnBrk="1" latinLnBrk="0" hangingPunct="1">
        <a:lnSpc>
          <a:spcPct val="90000"/>
        </a:lnSpc>
        <a:spcBef>
          <a:spcPts val="281"/>
        </a:spcBef>
        <a:buFont typeface="Arial" panose="020B0604020202020204" pitchFamily="34" charset="0"/>
        <a:buChar char="•"/>
        <a:defRPr sz="1351" kern="1200">
          <a:solidFill>
            <a:schemeClr val="tx1"/>
          </a:solidFill>
          <a:latin typeface="+mn-lt"/>
          <a:ea typeface="+mn-ea"/>
          <a:cs typeface="+mn-cs"/>
        </a:defRPr>
      </a:lvl2pPr>
      <a:lvl3pPr marL="642923" indent="-128585" algn="l" defTabSz="514338"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091"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59"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27"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7"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8" rtl="0" eaLnBrk="1" latinLnBrk="0" hangingPunct="1">
        <a:defRPr sz="1013" kern="1200">
          <a:solidFill>
            <a:schemeClr val="tx1"/>
          </a:solidFill>
          <a:latin typeface="+mn-lt"/>
          <a:ea typeface="+mn-ea"/>
          <a:cs typeface="+mn-cs"/>
        </a:defRPr>
      </a:lvl1pPr>
      <a:lvl2pPr marL="257168" algn="l" defTabSz="514338" rtl="0" eaLnBrk="1" latinLnBrk="0" hangingPunct="1">
        <a:defRPr sz="1013" kern="1200">
          <a:solidFill>
            <a:schemeClr val="tx1"/>
          </a:solidFill>
          <a:latin typeface="+mn-lt"/>
          <a:ea typeface="+mn-ea"/>
          <a:cs typeface="+mn-cs"/>
        </a:defRPr>
      </a:lvl2pPr>
      <a:lvl3pPr marL="514338" algn="l" defTabSz="514338" rtl="0" eaLnBrk="1" latinLnBrk="0" hangingPunct="1">
        <a:defRPr sz="1013" kern="1200">
          <a:solidFill>
            <a:schemeClr val="tx1"/>
          </a:solidFill>
          <a:latin typeface="+mn-lt"/>
          <a:ea typeface="+mn-ea"/>
          <a:cs typeface="+mn-cs"/>
        </a:defRPr>
      </a:lvl3pPr>
      <a:lvl4pPr marL="771506" algn="l" defTabSz="514338" rtl="0" eaLnBrk="1" latinLnBrk="0" hangingPunct="1">
        <a:defRPr sz="1013" kern="1200">
          <a:solidFill>
            <a:schemeClr val="tx1"/>
          </a:solidFill>
          <a:latin typeface="+mn-lt"/>
          <a:ea typeface="+mn-ea"/>
          <a:cs typeface="+mn-cs"/>
        </a:defRPr>
      </a:lvl4pPr>
      <a:lvl5pPr marL="1028674" algn="l" defTabSz="514338" rtl="0" eaLnBrk="1" latinLnBrk="0" hangingPunct="1">
        <a:defRPr sz="1013" kern="1200">
          <a:solidFill>
            <a:schemeClr val="tx1"/>
          </a:solidFill>
          <a:latin typeface="+mn-lt"/>
          <a:ea typeface="+mn-ea"/>
          <a:cs typeface="+mn-cs"/>
        </a:defRPr>
      </a:lvl5pPr>
      <a:lvl6pPr marL="1285843" algn="l" defTabSz="514338" rtl="0" eaLnBrk="1" latinLnBrk="0" hangingPunct="1">
        <a:defRPr sz="1013" kern="1200">
          <a:solidFill>
            <a:schemeClr val="tx1"/>
          </a:solidFill>
          <a:latin typeface="+mn-lt"/>
          <a:ea typeface="+mn-ea"/>
          <a:cs typeface="+mn-cs"/>
        </a:defRPr>
      </a:lvl6pPr>
      <a:lvl7pPr marL="1543012" algn="l" defTabSz="514338" rtl="0" eaLnBrk="1" latinLnBrk="0" hangingPunct="1">
        <a:defRPr sz="1013" kern="1200">
          <a:solidFill>
            <a:schemeClr val="tx1"/>
          </a:solidFill>
          <a:latin typeface="+mn-lt"/>
          <a:ea typeface="+mn-ea"/>
          <a:cs typeface="+mn-cs"/>
        </a:defRPr>
      </a:lvl7pPr>
      <a:lvl8pPr marL="1800180" algn="l" defTabSz="514338" rtl="0" eaLnBrk="1" latinLnBrk="0" hangingPunct="1">
        <a:defRPr sz="1013" kern="1200">
          <a:solidFill>
            <a:schemeClr val="tx1"/>
          </a:solidFill>
          <a:latin typeface="+mn-lt"/>
          <a:ea typeface="+mn-ea"/>
          <a:cs typeface="+mn-cs"/>
        </a:defRPr>
      </a:lvl8pPr>
      <a:lvl9pPr marL="2057349" algn="l" defTabSz="51433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4DF06EA-231F-1C27-9B59-622C4C347993}"/>
              </a:ext>
            </a:extLst>
          </p:cNvPr>
          <p:cNvSpPr txBox="1"/>
          <p:nvPr/>
        </p:nvSpPr>
        <p:spPr>
          <a:xfrm>
            <a:off x="10516" y="1320386"/>
            <a:ext cx="3094117"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Secretaría de Salud Municipal</a:t>
            </a:r>
          </a:p>
        </p:txBody>
      </p:sp>
      <p:sp>
        <p:nvSpPr>
          <p:cNvPr id="6" name="CuadroTexto 5">
            <a:extLst>
              <a:ext uri="{FF2B5EF4-FFF2-40B4-BE49-F238E27FC236}">
                <a16:creationId xmlns:a16="http://schemas.microsoft.com/office/drawing/2014/main" id="{E05BDCF7-47F5-2484-D5E6-D4E04D6B86B0}"/>
              </a:ext>
            </a:extLst>
          </p:cNvPr>
          <p:cNvSpPr txBox="1"/>
          <p:nvPr/>
        </p:nvSpPr>
        <p:spPr>
          <a:xfrm>
            <a:off x="434897" y="1534063"/>
            <a:ext cx="2007281"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San Juan de Pasto</a:t>
            </a:r>
          </a:p>
        </p:txBody>
      </p:sp>
      <p:sp>
        <p:nvSpPr>
          <p:cNvPr id="10" name="Rectángulo 9">
            <a:extLst>
              <a:ext uri="{FF2B5EF4-FFF2-40B4-BE49-F238E27FC236}">
                <a16:creationId xmlns:a16="http://schemas.microsoft.com/office/drawing/2014/main" id="{9E434476-A668-EE8C-A964-1D368A964175}"/>
              </a:ext>
            </a:extLst>
          </p:cNvPr>
          <p:cNvSpPr/>
          <p:nvPr/>
        </p:nvSpPr>
        <p:spPr>
          <a:xfrm>
            <a:off x="0" y="1891712"/>
            <a:ext cx="6858000" cy="40011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bg1"/>
              </a:solidFill>
            </a:endParaRPr>
          </a:p>
        </p:txBody>
      </p:sp>
      <p:pic>
        <p:nvPicPr>
          <p:cNvPr id="11" name="Imagen 3" descr="Logotipo, nombre de la empresa&#10;&#10;Descripción generada automáticamente">
            <a:extLst>
              <a:ext uri="{FF2B5EF4-FFF2-40B4-BE49-F238E27FC236}">
                <a16:creationId xmlns:a16="http://schemas.microsoft.com/office/drawing/2014/main" id="{839D63B8-DC87-22CF-BC00-5F734000A0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55" t="4907" r="69157" b="79914"/>
          <a:stretch/>
        </p:blipFill>
        <p:spPr bwMode="auto">
          <a:xfrm>
            <a:off x="774088" y="232108"/>
            <a:ext cx="1149149" cy="111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Texto 3">
            <a:extLst>
              <a:ext uri="{FF2B5EF4-FFF2-40B4-BE49-F238E27FC236}">
                <a16:creationId xmlns:a16="http://schemas.microsoft.com/office/drawing/2014/main" id="{0EF48C40-BE98-D789-087D-880697911EAB}"/>
              </a:ext>
            </a:extLst>
          </p:cNvPr>
          <p:cNvSpPr txBox="1"/>
          <p:nvPr/>
        </p:nvSpPr>
        <p:spPr>
          <a:xfrm>
            <a:off x="298255" y="1878320"/>
            <a:ext cx="2518638" cy="400110"/>
          </a:xfrm>
          <a:prstGeom prst="rect">
            <a:avLst/>
          </a:prstGeom>
          <a:noFill/>
        </p:spPr>
        <p:txBody>
          <a:bodyPr wrap="none" rtlCol="0">
            <a:spAutoFit/>
          </a:bodyPr>
          <a:lstStyle/>
          <a:p>
            <a:r>
              <a:rPr lang="es-MX" sz="2000" b="1" dirty="0">
                <a:solidFill>
                  <a:schemeClr val="bg1"/>
                </a:solidFill>
                <a:latin typeface="Arial" panose="020B0604020202020204" pitchFamily="34" charset="0"/>
                <a:cs typeface="Arial" panose="020B0604020202020204" pitchFamily="34" charset="0"/>
              </a:rPr>
              <a:t>Boletín Informativo</a:t>
            </a:r>
          </a:p>
        </p:txBody>
      </p:sp>
      <p:sp>
        <p:nvSpPr>
          <p:cNvPr id="19" name="Rectángulo 18">
            <a:extLst>
              <a:ext uri="{FF2B5EF4-FFF2-40B4-BE49-F238E27FC236}">
                <a16:creationId xmlns:a16="http://schemas.microsoft.com/office/drawing/2014/main" id="{ABFCF3A5-B242-EA70-7883-E9A14BDA6902}"/>
              </a:ext>
            </a:extLst>
          </p:cNvPr>
          <p:cNvSpPr/>
          <p:nvPr/>
        </p:nvSpPr>
        <p:spPr>
          <a:xfrm>
            <a:off x="0" y="8810265"/>
            <a:ext cx="6858000" cy="33373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CuadroTexto 20">
            <a:extLst>
              <a:ext uri="{FF2B5EF4-FFF2-40B4-BE49-F238E27FC236}">
                <a16:creationId xmlns:a16="http://schemas.microsoft.com/office/drawing/2014/main" id="{7252C76E-12BF-E13D-7262-94663BB891C4}"/>
              </a:ext>
            </a:extLst>
          </p:cNvPr>
          <p:cNvSpPr txBox="1"/>
          <p:nvPr/>
        </p:nvSpPr>
        <p:spPr>
          <a:xfrm>
            <a:off x="204433" y="8878438"/>
            <a:ext cx="4780161" cy="215444"/>
          </a:xfrm>
          <a:prstGeom prst="rect">
            <a:avLst/>
          </a:prstGeom>
          <a:noFill/>
        </p:spPr>
        <p:txBody>
          <a:bodyPr wrap="square">
            <a:spAutoFit/>
          </a:bodyPr>
          <a:lstStyle/>
          <a:p>
            <a:r>
              <a:rPr lang="es-MX" sz="800" dirty="0">
                <a:solidFill>
                  <a:schemeClr val="bg1"/>
                </a:solidFill>
                <a:latin typeface="Arial" panose="020B0604020202020204" pitchFamily="34" charset="0"/>
                <a:cs typeface="Arial" panose="020B0604020202020204" pitchFamily="34" charset="0"/>
              </a:rPr>
              <a:t>Tel. 602 7238803, Centro Administrativo Municipal - CAM </a:t>
            </a:r>
            <a:r>
              <a:rPr lang="es-MX" sz="800" dirty="0" err="1">
                <a:solidFill>
                  <a:schemeClr val="bg1"/>
                </a:solidFill>
                <a:latin typeface="Arial" panose="020B0604020202020204" pitchFamily="34" charset="0"/>
                <a:cs typeface="Arial" panose="020B0604020202020204" pitchFamily="34" charset="0"/>
              </a:rPr>
              <a:t>Anganoy</a:t>
            </a:r>
            <a:r>
              <a:rPr lang="es-MX" sz="800" dirty="0">
                <a:solidFill>
                  <a:schemeClr val="bg1"/>
                </a:solidFill>
                <a:latin typeface="Arial" panose="020B0604020202020204" pitchFamily="34" charset="0"/>
                <a:cs typeface="Arial" panose="020B0604020202020204" pitchFamily="34" charset="0"/>
              </a:rPr>
              <a:t>, san Juan de Pasto - Nariño</a:t>
            </a:r>
          </a:p>
        </p:txBody>
      </p:sp>
      <p:sp>
        <p:nvSpPr>
          <p:cNvPr id="28" name="CuadroTexto 27">
            <a:extLst>
              <a:ext uri="{FF2B5EF4-FFF2-40B4-BE49-F238E27FC236}">
                <a16:creationId xmlns:a16="http://schemas.microsoft.com/office/drawing/2014/main" id="{EF7B69C9-747A-C7FA-7C7F-8B4B9C53EFF0}"/>
              </a:ext>
            </a:extLst>
          </p:cNvPr>
          <p:cNvSpPr txBox="1"/>
          <p:nvPr/>
        </p:nvSpPr>
        <p:spPr>
          <a:xfrm>
            <a:off x="3573411" y="1943317"/>
            <a:ext cx="2739853" cy="307777"/>
          </a:xfrm>
          <a:prstGeom prst="rect">
            <a:avLst/>
          </a:prstGeom>
          <a:noFill/>
        </p:spPr>
        <p:txBody>
          <a:bodyPr wrap="none" rtlCol="0">
            <a:spAutoFit/>
          </a:bodyPr>
          <a:lstStyle/>
          <a:p>
            <a:r>
              <a:rPr lang="es-MX" sz="1400" dirty="0">
                <a:solidFill>
                  <a:schemeClr val="bg1"/>
                </a:solidFill>
              </a:rPr>
              <a:t>No. </a:t>
            </a:r>
            <a:r>
              <a:rPr lang="es-MX" sz="1400" dirty="0" smtClean="0">
                <a:solidFill>
                  <a:schemeClr val="bg1"/>
                </a:solidFill>
              </a:rPr>
              <a:t>007 Julio </a:t>
            </a:r>
            <a:r>
              <a:rPr lang="es-MX" sz="1400" dirty="0">
                <a:solidFill>
                  <a:schemeClr val="bg1"/>
                </a:solidFill>
              </a:rPr>
              <a:t>de 2023 – ISSN: </a:t>
            </a:r>
            <a:r>
              <a:rPr lang="es-MX" sz="1400" dirty="0" err="1">
                <a:solidFill>
                  <a:schemeClr val="bg1"/>
                </a:solidFill>
              </a:rPr>
              <a:t>xxxx</a:t>
            </a:r>
            <a:endParaRPr lang="es-MX" sz="1400" dirty="0">
              <a:solidFill>
                <a:schemeClr val="bg1"/>
              </a:solidFill>
            </a:endParaRPr>
          </a:p>
        </p:txBody>
      </p:sp>
      <p:sp>
        <p:nvSpPr>
          <p:cNvPr id="3" name="CuadroTexto 2">
            <a:extLst>
              <a:ext uri="{FF2B5EF4-FFF2-40B4-BE49-F238E27FC236}">
                <a16:creationId xmlns:a16="http://schemas.microsoft.com/office/drawing/2014/main" id="{FD079053-5738-1E38-D950-EFC3A3F73FA8}"/>
              </a:ext>
            </a:extLst>
          </p:cNvPr>
          <p:cNvSpPr txBox="1"/>
          <p:nvPr/>
        </p:nvSpPr>
        <p:spPr>
          <a:xfrm>
            <a:off x="229269" y="3402666"/>
            <a:ext cx="777777" cy="338554"/>
          </a:xfrm>
          <a:prstGeom prst="rect">
            <a:avLst/>
          </a:prstGeom>
          <a:noFill/>
        </p:spPr>
        <p:txBody>
          <a:bodyPr wrap="none" rtlCol="0">
            <a:spAutoFit/>
          </a:bodyPr>
          <a:lstStyle/>
          <a:p>
            <a:r>
              <a:rPr lang="es-MX" sz="1600" b="1" dirty="0">
                <a:solidFill>
                  <a:srgbClr val="00B0F0"/>
                </a:solidFill>
                <a:latin typeface="Arial" panose="020B0604020202020204" pitchFamily="34" charset="0"/>
                <a:cs typeface="Arial" panose="020B0604020202020204" pitchFamily="34" charset="0"/>
              </a:rPr>
              <a:t>Índice</a:t>
            </a:r>
          </a:p>
        </p:txBody>
      </p:sp>
      <p:graphicFrame>
        <p:nvGraphicFramePr>
          <p:cNvPr id="8" name="Tabla 7">
            <a:extLst>
              <a:ext uri="{FF2B5EF4-FFF2-40B4-BE49-F238E27FC236}">
                <a16:creationId xmlns:a16="http://schemas.microsoft.com/office/drawing/2014/main" id="{E2D55981-482D-1254-63F8-965134C1B97C}"/>
              </a:ext>
            </a:extLst>
          </p:cNvPr>
          <p:cNvGraphicFramePr>
            <a:graphicFrameLocks noGrp="1"/>
          </p:cNvGraphicFramePr>
          <p:nvPr>
            <p:extLst>
              <p:ext uri="{D42A27DB-BD31-4B8C-83A1-F6EECF244321}">
                <p14:modId xmlns:p14="http://schemas.microsoft.com/office/powerpoint/2010/main" val="2318842938"/>
              </p:ext>
            </p:extLst>
          </p:nvPr>
        </p:nvGraphicFramePr>
        <p:xfrm>
          <a:off x="273756" y="3542430"/>
          <a:ext cx="3348634" cy="2358296"/>
        </p:xfrm>
        <a:graphic>
          <a:graphicData uri="http://schemas.openxmlformats.org/drawingml/2006/table">
            <a:tbl>
              <a:tblPr/>
              <a:tblGrid>
                <a:gridCol w="2835879">
                  <a:extLst>
                    <a:ext uri="{9D8B030D-6E8A-4147-A177-3AD203B41FA5}">
                      <a16:colId xmlns:a16="http://schemas.microsoft.com/office/drawing/2014/main" val="1720984917"/>
                    </a:ext>
                  </a:extLst>
                </a:gridCol>
                <a:gridCol w="512755">
                  <a:extLst>
                    <a:ext uri="{9D8B030D-6E8A-4147-A177-3AD203B41FA5}">
                      <a16:colId xmlns:a16="http://schemas.microsoft.com/office/drawing/2014/main" val="2037559744"/>
                    </a:ext>
                  </a:extLst>
                </a:gridCol>
              </a:tblGrid>
              <a:tr h="230078">
                <a:tc>
                  <a:txBody>
                    <a:bodyPr/>
                    <a:lstStyle/>
                    <a:p>
                      <a:pPr marL="42545">
                        <a:lnSpc>
                          <a:spcPct val="107000"/>
                        </a:lnSpc>
                        <a:spcAft>
                          <a:spcPts val="800"/>
                        </a:spcAft>
                      </a:pPr>
                      <a:r>
                        <a:rPr lang="es-MX"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kern="1200">
                          <a:solidFill>
                            <a:srgbClr val="000000"/>
                          </a:solidFill>
                          <a:effectLst/>
                          <a:latin typeface="Arial" panose="020B0604020202020204" pitchFamily="34" charset="0"/>
                          <a:ea typeface="+mn-ea"/>
                          <a:cs typeface="Times New Roman" panose="02020603050405020304" pitchFamily="18" charset="0"/>
                        </a:rPr>
                        <a:t>Pag</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7147402"/>
                  </a:ext>
                </a:extLst>
              </a:tr>
              <a:tr h="293308">
                <a:tc>
                  <a:txBody>
                    <a:bodyPr/>
                    <a:lstStyle/>
                    <a:p>
                      <a:pPr marL="42545">
                        <a:lnSpc>
                          <a:spcPct val="107000"/>
                        </a:lnSpc>
                        <a:spcAft>
                          <a:spcPts val="800"/>
                        </a:spcAft>
                      </a:pPr>
                      <a:r>
                        <a:rPr lang="es-MX" sz="1100" b="0" kern="1200" dirty="0">
                          <a:solidFill>
                            <a:srgbClr val="000000"/>
                          </a:solidFill>
                          <a:effectLst/>
                          <a:latin typeface="Arial" panose="020B0604020202020204" pitchFamily="34" charset="0"/>
                          <a:ea typeface="+mn-ea"/>
                          <a:cs typeface="Arial" panose="020B0604020202020204" pitchFamily="34" charset="0"/>
                        </a:rPr>
                        <a:t>Objetivo del Boletín</a:t>
                      </a:r>
                      <a:endParaRPr lang="es-MX" sz="11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b="0" dirty="0">
                          <a:effectLst/>
                          <a:latin typeface="Calibri" panose="020F0502020204030204" pitchFamily="34" charset="0"/>
                          <a:ea typeface="Calibri" panose="020F0502020204030204" pitchFamily="34" charset="0"/>
                          <a:cs typeface="Times New Roman" panose="02020603050405020304" pitchFamily="18" charset="0"/>
                        </a:rPr>
                        <a:t>1</a:t>
                      </a: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27258112"/>
                  </a:ext>
                </a:extLst>
              </a:tr>
              <a:tr h="310118">
                <a:tc>
                  <a:txBody>
                    <a:bodyPr/>
                    <a:lstStyle/>
                    <a:p>
                      <a:pPr marL="42545">
                        <a:lnSpc>
                          <a:spcPct val="107000"/>
                        </a:lnSpc>
                        <a:spcAft>
                          <a:spcPts val="800"/>
                        </a:spcAft>
                      </a:pPr>
                      <a:r>
                        <a:rPr lang="es-MX" sz="1100" b="0" kern="1200" dirty="0">
                          <a:solidFill>
                            <a:srgbClr val="000000"/>
                          </a:solidFill>
                          <a:effectLst/>
                          <a:latin typeface="Arial" panose="020B0604020202020204" pitchFamily="34" charset="0"/>
                          <a:ea typeface="+mn-ea"/>
                          <a:cs typeface="Arial" panose="020B0604020202020204" pitchFamily="34" charset="0"/>
                        </a:rPr>
                        <a:t>Introducción</a:t>
                      </a:r>
                      <a:endParaRPr lang="es-MX" sz="11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b="0" kern="1200" dirty="0">
                          <a:solidFill>
                            <a:srgbClr val="000000"/>
                          </a:solidFill>
                          <a:effectLst/>
                          <a:latin typeface="Arial" panose="020B0604020202020204" pitchFamily="34" charset="0"/>
                          <a:ea typeface="+mn-ea"/>
                          <a:cs typeface="Times New Roman" panose="02020603050405020304" pitchFamily="18" charset="0"/>
                        </a:rPr>
                        <a:t>1</a:t>
                      </a:r>
                      <a:endParaRPr lang="es-MX"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2210618"/>
                  </a:ext>
                </a:extLst>
              </a:tr>
              <a:tr h="230078">
                <a:tc>
                  <a:txBody>
                    <a:bodyPr/>
                    <a:lstStyle/>
                    <a:p>
                      <a:pPr marL="42545">
                        <a:lnSpc>
                          <a:spcPct val="107000"/>
                        </a:lnSpc>
                        <a:spcAft>
                          <a:spcPts val="800"/>
                        </a:spcAft>
                      </a:pPr>
                      <a:r>
                        <a:rPr lang="es-ES" sz="1100" b="0" kern="1200" dirty="0" smtClean="0">
                          <a:solidFill>
                            <a:srgbClr val="000000"/>
                          </a:solidFill>
                          <a:effectLst/>
                          <a:latin typeface="Arial" panose="020B0604020202020204" pitchFamily="34" charset="0"/>
                          <a:ea typeface="+mn-ea"/>
                          <a:cs typeface="Arial" panose="020B0604020202020204" pitchFamily="34" charset="0"/>
                        </a:rPr>
                        <a:t>Etiología del virus</a:t>
                      </a:r>
                      <a:endParaRPr lang="es-ES" sz="1100" b="0" kern="1200" dirty="0">
                        <a:solidFill>
                          <a:srgbClr val="000000"/>
                        </a:solidFill>
                        <a:effectLst/>
                        <a:latin typeface="Arial" panose="020B0604020202020204" pitchFamily="34" charset="0"/>
                        <a:ea typeface="+mn-ea"/>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b="0" kern="1200" dirty="0">
                          <a:solidFill>
                            <a:srgbClr val="000000"/>
                          </a:solidFill>
                          <a:effectLst/>
                          <a:latin typeface="Arial" panose="020B0604020202020204" pitchFamily="34" charset="0"/>
                          <a:ea typeface="+mn-ea"/>
                          <a:cs typeface="Times New Roman" panose="02020603050405020304" pitchFamily="18" charset="0"/>
                        </a:rPr>
                        <a:t>2</a:t>
                      </a:r>
                      <a:endParaRPr lang="es-MX"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9928591"/>
                  </a:ext>
                </a:extLst>
              </a:tr>
              <a:tr h="298023">
                <a:tc>
                  <a:txBody>
                    <a:bodyPr/>
                    <a:lstStyle/>
                    <a:p>
                      <a:pPr marL="42545" marR="0" lvl="0" indent="0" algn="l" defTabSz="685783" rtl="0" eaLnBrk="1" fontAlgn="auto" latinLnBrk="0" hangingPunct="1">
                        <a:lnSpc>
                          <a:spcPct val="107000"/>
                        </a:lnSpc>
                        <a:spcBef>
                          <a:spcPts val="0"/>
                        </a:spcBef>
                        <a:spcAft>
                          <a:spcPts val="800"/>
                        </a:spcAft>
                        <a:buClrTx/>
                        <a:buSzTx/>
                        <a:buFontTx/>
                        <a:buNone/>
                        <a:tabLst/>
                        <a:defRPr/>
                      </a:pPr>
                      <a:r>
                        <a:rPr lang="es-MX" sz="1100" b="0" dirty="0" smtClean="0">
                          <a:effectLst/>
                          <a:latin typeface="Arial" panose="020B0604020202020204" pitchFamily="34" charset="0"/>
                          <a:ea typeface="Calibri" panose="020F0502020204030204" pitchFamily="34" charset="0"/>
                          <a:cs typeface="Arial" panose="020B0604020202020204" pitchFamily="34" charset="0"/>
                        </a:rPr>
                        <a:t>Epidemiologia en Colombia</a:t>
                      </a:r>
                      <a:endParaRPr lang="es-MX" sz="11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b="0" kern="1200" dirty="0">
                          <a:solidFill>
                            <a:srgbClr val="000000"/>
                          </a:solidFill>
                          <a:effectLst/>
                          <a:latin typeface="Arial" panose="020B0604020202020204" pitchFamily="34" charset="0"/>
                          <a:ea typeface="+mn-ea"/>
                          <a:cs typeface="Times New Roman" panose="02020603050405020304" pitchFamily="18" charset="0"/>
                        </a:rPr>
                        <a:t>2</a:t>
                      </a:r>
                      <a:endParaRPr lang="es-MX"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7858836"/>
                  </a:ext>
                </a:extLst>
              </a:tr>
              <a:tr h="387744">
                <a:tc>
                  <a:txBody>
                    <a:bodyPr/>
                    <a:lstStyle/>
                    <a:p>
                      <a:pPr marL="42545">
                        <a:lnSpc>
                          <a:spcPct val="107000"/>
                        </a:lnSpc>
                        <a:spcAft>
                          <a:spcPts val="800"/>
                        </a:spcAft>
                      </a:pPr>
                      <a:r>
                        <a:rPr lang="es-MX" sz="1100" b="0" dirty="0" smtClean="0">
                          <a:effectLst/>
                          <a:latin typeface="Arial" panose="020B0604020202020204" pitchFamily="34" charset="0"/>
                          <a:ea typeface="Calibri" panose="020F0502020204030204" pitchFamily="34" charset="0"/>
                          <a:cs typeface="Arial" panose="020B0604020202020204" pitchFamily="34" charset="0"/>
                        </a:rPr>
                        <a:t>Epidemiologia en Pasto</a:t>
                      </a:r>
                      <a:endParaRPr lang="es-MX" sz="1100" b="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b="0" dirty="0">
                          <a:effectLst/>
                          <a:latin typeface="Calibri" panose="020F0502020204030204" pitchFamily="34" charset="0"/>
                          <a:ea typeface="Calibri" panose="020F0502020204030204" pitchFamily="34" charset="0"/>
                          <a:cs typeface="Times New Roman" panose="02020603050405020304" pitchFamily="18" charset="0"/>
                        </a:rPr>
                        <a:t>3</a:t>
                      </a: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1603684"/>
                  </a:ext>
                </a:extLst>
              </a:tr>
              <a:tr h="294527">
                <a:tc>
                  <a:txBody>
                    <a:bodyPr/>
                    <a:lstStyle/>
                    <a:p>
                      <a:pPr marL="42545" marR="0" lvl="0" indent="0" algn="l" defTabSz="685800" rtl="0" eaLnBrk="1" fontAlgn="auto" latinLnBrk="0" hangingPunct="1">
                        <a:lnSpc>
                          <a:spcPct val="107000"/>
                        </a:lnSpc>
                        <a:spcBef>
                          <a:spcPts val="0"/>
                        </a:spcBef>
                        <a:spcAft>
                          <a:spcPts val="800"/>
                        </a:spcAft>
                        <a:buClrTx/>
                        <a:buSzTx/>
                        <a:buFontTx/>
                        <a:buNone/>
                        <a:tabLst/>
                        <a:defRPr/>
                      </a:pPr>
                      <a:r>
                        <a:rPr lang="es-ES" sz="1100" b="0" dirty="0" smtClean="0">
                          <a:effectLst/>
                          <a:latin typeface="Arial" panose="020B0604020202020204" pitchFamily="34" charset="0"/>
                          <a:ea typeface="Calibri" panose="020F0502020204030204" pitchFamily="34" charset="0"/>
                          <a:cs typeface="Arial" panose="020B0604020202020204" pitchFamily="34" charset="0"/>
                        </a:rPr>
                        <a:t>Conclusión</a:t>
                      </a: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b="0" kern="1200" dirty="0">
                          <a:solidFill>
                            <a:srgbClr val="000000"/>
                          </a:solidFill>
                          <a:effectLst/>
                          <a:latin typeface="Arial" panose="020B0604020202020204" pitchFamily="34" charset="0"/>
                          <a:ea typeface="+mn-ea"/>
                          <a:cs typeface="Times New Roman" panose="02020603050405020304" pitchFamily="18" charset="0"/>
                        </a:rPr>
                        <a:t>5</a:t>
                      </a:r>
                      <a:endParaRPr lang="es-MX"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9191303"/>
                  </a:ext>
                </a:extLst>
              </a:tr>
              <a:tr h="314420">
                <a:tc>
                  <a:txBody>
                    <a:bodyPr/>
                    <a:lstStyle/>
                    <a:p>
                      <a:pPr marL="42545" marR="0" lvl="0" indent="0" algn="l" defTabSz="685800" rtl="0" eaLnBrk="1" fontAlgn="auto" latinLnBrk="0" hangingPunct="1">
                        <a:lnSpc>
                          <a:spcPct val="107000"/>
                        </a:lnSpc>
                        <a:spcBef>
                          <a:spcPts val="0"/>
                        </a:spcBef>
                        <a:spcAft>
                          <a:spcPts val="800"/>
                        </a:spcAft>
                        <a:buClrTx/>
                        <a:buSzTx/>
                        <a:buFontTx/>
                        <a:buNone/>
                        <a:tabLst/>
                        <a:defRPr/>
                      </a:pPr>
                      <a:r>
                        <a:rPr kumimoji="0" lang="es-MX" sz="11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Fuentes </a:t>
                      </a:r>
                      <a:r>
                        <a:rPr lang="es-MX" sz="1100" b="0" dirty="0" smtClean="0">
                          <a:effectLst/>
                          <a:latin typeface="Arial" panose="020B0604020202020204" pitchFamily="34" charset="0"/>
                          <a:ea typeface="Calibri" panose="020F0502020204030204" pitchFamily="34" charset="0"/>
                          <a:cs typeface="Arial" panose="020B0604020202020204" pitchFamily="34" charset="0"/>
                        </a:rPr>
                        <a:t>Bibliográficas</a:t>
                      </a:r>
                    </a:p>
                  </a:txBody>
                  <a:tcPr marL="44450" marR="4445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s-MX" sz="1100" b="0" dirty="0" smtClean="0">
                          <a:effectLst/>
                          <a:latin typeface="Calibri" panose="020F0502020204030204" pitchFamily="34" charset="0"/>
                          <a:ea typeface="Calibri" panose="020F0502020204030204" pitchFamily="34" charset="0"/>
                          <a:cs typeface="Times New Roman" panose="02020603050405020304" pitchFamily="18" charset="0"/>
                        </a:rPr>
                        <a:t>5</a:t>
                      </a:r>
                      <a:endParaRPr lang="es-MX"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2466127"/>
                  </a:ext>
                </a:extLst>
              </a:tr>
            </a:tbl>
          </a:graphicData>
        </a:graphic>
      </p:graphicFrame>
      <p:sp>
        <p:nvSpPr>
          <p:cNvPr id="7" name="CuadroTexto 6">
            <a:extLst>
              <a:ext uri="{FF2B5EF4-FFF2-40B4-BE49-F238E27FC236}">
                <a16:creationId xmlns:a16="http://schemas.microsoft.com/office/drawing/2014/main" id="{9DAF1F29-2AC2-679C-3198-FD20A8977054}"/>
              </a:ext>
            </a:extLst>
          </p:cNvPr>
          <p:cNvSpPr txBox="1"/>
          <p:nvPr/>
        </p:nvSpPr>
        <p:spPr>
          <a:xfrm>
            <a:off x="217352" y="2384908"/>
            <a:ext cx="6509551" cy="738664"/>
          </a:xfrm>
          <a:prstGeom prst="rect">
            <a:avLst/>
          </a:prstGeom>
          <a:solidFill>
            <a:srgbClr val="00B0F0"/>
          </a:solidFill>
          <a:ln>
            <a:noFill/>
          </a:ln>
        </p:spPr>
        <p:txBody>
          <a:bodyPr wrap="square" rtlCol="0">
            <a:spAutoFit/>
          </a:bodyPr>
          <a:lstStyle/>
          <a:p>
            <a:pPr algn="just"/>
            <a:r>
              <a:rPr lang="es-MX" sz="1050" dirty="0">
                <a:solidFill>
                  <a:schemeClr val="bg1"/>
                </a:solidFill>
                <a:latin typeface="Arial" panose="020B0604020202020204" pitchFamily="34" charset="0"/>
                <a:cs typeface="Arial" panose="020B0604020202020204" pitchFamily="34" charset="0"/>
              </a:rPr>
              <a:t>El </a:t>
            </a:r>
            <a:r>
              <a:rPr lang="es-MX" sz="1050" b="1" dirty="0">
                <a:solidFill>
                  <a:schemeClr val="bg1"/>
                </a:solidFill>
                <a:latin typeface="Arial" panose="020B0604020202020204" pitchFamily="34" charset="0"/>
                <a:cs typeface="Arial" panose="020B0604020202020204" pitchFamily="34" charset="0"/>
              </a:rPr>
              <a:t>objetivo principal de este boletín </a:t>
            </a:r>
            <a:r>
              <a:rPr lang="es-MX" sz="1050" dirty="0">
                <a:solidFill>
                  <a:schemeClr val="bg1"/>
                </a:solidFill>
                <a:latin typeface="Arial" panose="020B0604020202020204" pitchFamily="34" charset="0"/>
                <a:cs typeface="Arial" panose="020B0604020202020204" pitchFamily="34" charset="0"/>
              </a:rPr>
              <a:t>es contribuir a informar a la población del Municipio de Pasto (Nariño) articulado al plan de vigilancia de la Secretaria de Salud. Es necesario dejar en claro que la información que se publica en este Boletín no es una opinión sino que expresa la dinámica de los programas que se desarrollan actualmente.</a:t>
            </a:r>
          </a:p>
        </p:txBody>
      </p:sp>
      <p:sp>
        <p:nvSpPr>
          <p:cNvPr id="24" name="CuadroTexto 23">
            <a:extLst>
              <a:ext uri="{FF2B5EF4-FFF2-40B4-BE49-F238E27FC236}">
                <a16:creationId xmlns:a16="http://schemas.microsoft.com/office/drawing/2014/main" id="{B71F1345-8CF8-0FB0-5030-3221ABCECE81}"/>
              </a:ext>
            </a:extLst>
          </p:cNvPr>
          <p:cNvSpPr txBox="1"/>
          <p:nvPr/>
        </p:nvSpPr>
        <p:spPr>
          <a:xfrm>
            <a:off x="3667092" y="3482933"/>
            <a:ext cx="3052439" cy="2800767"/>
          </a:xfrm>
          <a:prstGeom prst="rect">
            <a:avLst/>
          </a:prstGeom>
          <a:noFill/>
        </p:spPr>
        <p:txBody>
          <a:bodyPr wrap="none" rtlCol="0">
            <a:spAutoFit/>
          </a:bodyPr>
          <a:lstStyle/>
          <a:p>
            <a:pPr algn="ctr"/>
            <a:r>
              <a:rPr lang="es-MX" sz="1600" b="1" dirty="0">
                <a:latin typeface="Arial" panose="020B0604020202020204" pitchFamily="34" charset="0"/>
                <a:cs typeface="Arial" panose="020B0604020202020204" pitchFamily="34" charset="0"/>
              </a:rPr>
              <a:t>German Chamorro</a:t>
            </a:r>
          </a:p>
          <a:p>
            <a:pPr algn="ctr"/>
            <a:r>
              <a:rPr lang="es-MX" sz="1600" dirty="0">
                <a:latin typeface="Arial" panose="020B0604020202020204" pitchFamily="34" charset="0"/>
                <a:cs typeface="Arial" panose="020B0604020202020204" pitchFamily="34" charset="0"/>
              </a:rPr>
              <a:t>Alcalde</a:t>
            </a:r>
          </a:p>
          <a:p>
            <a:pPr algn="ctr"/>
            <a:endParaRPr lang="es-MX" sz="1600" dirty="0">
              <a:latin typeface="Arial" panose="020B0604020202020204" pitchFamily="34" charset="0"/>
              <a:cs typeface="Arial" panose="020B0604020202020204" pitchFamily="34" charset="0"/>
            </a:endParaRPr>
          </a:p>
          <a:p>
            <a:pPr algn="ctr"/>
            <a:r>
              <a:rPr lang="es-MX" sz="1600" b="1" dirty="0">
                <a:latin typeface="Arial" panose="020B0604020202020204" pitchFamily="34" charset="0"/>
                <a:cs typeface="Arial" panose="020B0604020202020204" pitchFamily="34" charset="0"/>
              </a:rPr>
              <a:t>Javier Ruano</a:t>
            </a:r>
          </a:p>
          <a:p>
            <a:pPr algn="ctr"/>
            <a:r>
              <a:rPr lang="es-MX" sz="1600" dirty="0">
                <a:latin typeface="Arial" panose="020B0604020202020204" pitchFamily="34" charset="0"/>
                <a:cs typeface="Arial" panose="020B0604020202020204" pitchFamily="34" charset="0"/>
              </a:rPr>
              <a:t>Secretario de Salud</a:t>
            </a:r>
          </a:p>
          <a:p>
            <a:pPr algn="ctr"/>
            <a:endParaRPr lang="es-MX" sz="1600" dirty="0">
              <a:latin typeface="Arial" panose="020B0604020202020204" pitchFamily="34" charset="0"/>
              <a:cs typeface="Arial" panose="020B0604020202020204" pitchFamily="34" charset="0"/>
            </a:endParaRPr>
          </a:p>
          <a:p>
            <a:pPr algn="ctr"/>
            <a:r>
              <a:rPr lang="es-MX" sz="1600" b="1" dirty="0">
                <a:latin typeface="Arial" panose="020B0604020202020204" pitchFamily="34" charset="0"/>
                <a:cs typeface="Arial" panose="020B0604020202020204" pitchFamily="34" charset="0"/>
              </a:rPr>
              <a:t>Héctor Villota</a:t>
            </a:r>
          </a:p>
          <a:p>
            <a:pPr algn="ctr"/>
            <a:r>
              <a:rPr lang="es-MX" sz="1600" dirty="0">
                <a:latin typeface="Arial" panose="020B0604020202020204" pitchFamily="34" charset="0"/>
                <a:cs typeface="Arial" panose="020B0604020202020204" pitchFamily="34" charset="0"/>
              </a:rPr>
              <a:t>Subsecretario de Salud Pública</a:t>
            </a:r>
          </a:p>
          <a:p>
            <a:pPr algn="ctr"/>
            <a:endParaRPr lang="es-MX" sz="1600" dirty="0">
              <a:latin typeface="Arial" panose="020B0604020202020204" pitchFamily="34" charset="0"/>
              <a:cs typeface="Arial" panose="020B0604020202020204" pitchFamily="34" charset="0"/>
            </a:endParaRPr>
          </a:p>
          <a:p>
            <a:pPr algn="ctr"/>
            <a:r>
              <a:rPr lang="es-MX" sz="1600" b="1" dirty="0" smtClean="0">
                <a:latin typeface="Arial" panose="020B0604020202020204" pitchFamily="34" charset="0"/>
                <a:cs typeface="Arial" panose="020B0604020202020204" pitchFamily="34" charset="0"/>
              </a:rPr>
              <a:t>Luis Fernando Molineros</a:t>
            </a:r>
            <a:endParaRPr lang="es-MX" sz="1600" b="1" dirty="0">
              <a:latin typeface="Arial" panose="020B0604020202020204" pitchFamily="34" charset="0"/>
              <a:cs typeface="Arial" panose="020B0604020202020204" pitchFamily="34" charset="0"/>
            </a:endParaRPr>
          </a:p>
          <a:p>
            <a:pPr algn="ctr"/>
            <a:r>
              <a:rPr lang="es-MX" sz="1600" dirty="0" smtClean="0">
                <a:latin typeface="Arial" panose="020B0604020202020204" pitchFamily="34" charset="0"/>
                <a:cs typeface="Arial" panose="020B0604020202020204" pitchFamily="34" charset="0"/>
              </a:rPr>
              <a:t>Epidemiólogo - Salubrista</a:t>
            </a:r>
            <a:endParaRPr lang="es-MX" sz="1600" dirty="0">
              <a:latin typeface="Arial" panose="020B0604020202020204" pitchFamily="34" charset="0"/>
              <a:cs typeface="Arial" panose="020B0604020202020204" pitchFamily="34" charset="0"/>
            </a:endParaRPr>
          </a:p>
        </p:txBody>
      </p:sp>
      <p:sp>
        <p:nvSpPr>
          <p:cNvPr id="26" name="CuadroTexto 25">
            <a:extLst>
              <a:ext uri="{FF2B5EF4-FFF2-40B4-BE49-F238E27FC236}">
                <a16:creationId xmlns:a16="http://schemas.microsoft.com/office/drawing/2014/main" id="{4F7468E1-88A8-D7E6-1299-12AE066BE736}"/>
              </a:ext>
            </a:extLst>
          </p:cNvPr>
          <p:cNvSpPr txBox="1"/>
          <p:nvPr/>
        </p:nvSpPr>
        <p:spPr>
          <a:xfrm>
            <a:off x="229269" y="6235393"/>
            <a:ext cx="1266693" cy="307777"/>
          </a:xfrm>
          <a:prstGeom prst="rect">
            <a:avLst/>
          </a:prstGeom>
          <a:noFill/>
        </p:spPr>
        <p:txBody>
          <a:bodyPr wrap="none" rtlCol="0">
            <a:spAutoFit/>
          </a:bodyPr>
          <a:lstStyle/>
          <a:p>
            <a:r>
              <a:rPr lang="es-MX" sz="1400" b="1" dirty="0">
                <a:solidFill>
                  <a:srgbClr val="00B0F0"/>
                </a:solidFill>
                <a:latin typeface="Arial" panose="020B0604020202020204" pitchFamily="34" charset="0"/>
                <a:cs typeface="Arial" panose="020B0604020202020204" pitchFamily="34" charset="0"/>
              </a:rPr>
              <a:t>Introducción</a:t>
            </a:r>
          </a:p>
        </p:txBody>
      </p:sp>
      <p:sp>
        <p:nvSpPr>
          <p:cNvPr id="9" name="CuadroTexto 8">
            <a:extLst>
              <a:ext uri="{FF2B5EF4-FFF2-40B4-BE49-F238E27FC236}">
                <a16:creationId xmlns:a16="http://schemas.microsoft.com/office/drawing/2014/main" id="{7CF3A1A0-1B40-EBE3-9CE9-7B80355606E9}"/>
              </a:ext>
            </a:extLst>
          </p:cNvPr>
          <p:cNvSpPr txBox="1"/>
          <p:nvPr/>
        </p:nvSpPr>
        <p:spPr>
          <a:xfrm>
            <a:off x="2249404" y="706460"/>
            <a:ext cx="4390103" cy="830997"/>
          </a:xfrm>
          <a:prstGeom prst="rect">
            <a:avLst/>
          </a:prstGeom>
          <a:noFill/>
        </p:spPr>
        <p:txBody>
          <a:bodyPr wrap="square">
            <a:spAutoFit/>
          </a:bodyPr>
          <a:lstStyle/>
          <a:p>
            <a:pPr algn="r"/>
            <a:r>
              <a:rPr lang="es-MX" sz="2400" b="1" dirty="0">
                <a:solidFill>
                  <a:srgbClr val="00B0F0"/>
                </a:solidFill>
                <a:latin typeface="Arial" panose="020B0604020202020204" pitchFamily="34" charset="0"/>
                <a:cs typeface="Arial" panose="020B0604020202020204" pitchFamily="34" charset="0"/>
              </a:rPr>
              <a:t>Virus de Inmunodeficiencia Humana - VIH</a:t>
            </a:r>
          </a:p>
        </p:txBody>
      </p:sp>
      <p:pic>
        <p:nvPicPr>
          <p:cNvPr id="2" name="Imagen 1">
            <a:extLst>
              <a:ext uri="{FF2B5EF4-FFF2-40B4-BE49-F238E27FC236}">
                <a16:creationId xmlns:a16="http://schemas.microsoft.com/office/drawing/2014/main" id="{E7A39FAF-8B93-0E35-C928-92BF4D945012}"/>
              </a:ext>
            </a:extLst>
          </p:cNvPr>
          <p:cNvPicPr>
            <a:picLocks noChangeAspect="1"/>
          </p:cNvPicPr>
          <p:nvPr/>
        </p:nvPicPr>
        <p:blipFill>
          <a:blip r:embed="rId3">
            <a:alphaModFix amt="20000"/>
          </a:blip>
          <a:stretch>
            <a:fillRect/>
          </a:stretch>
        </p:blipFill>
        <p:spPr>
          <a:xfrm>
            <a:off x="-17314" y="7501331"/>
            <a:ext cx="6875314" cy="1308934"/>
          </a:xfrm>
          <a:prstGeom prst="rect">
            <a:avLst/>
          </a:prstGeom>
        </p:spPr>
      </p:pic>
      <p:sp>
        <p:nvSpPr>
          <p:cNvPr id="14" name="Rectángulo 13"/>
          <p:cNvSpPr/>
          <p:nvPr/>
        </p:nvSpPr>
        <p:spPr>
          <a:xfrm>
            <a:off x="217352" y="6557474"/>
            <a:ext cx="6534375" cy="1938992"/>
          </a:xfrm>
          <a:prstGeom prst="rect">
            <a:avLst/>
          </a:prstGeom>
        </p:spPr>
        <p:txBody>
          <a:bodyPr wrap="square">
            <a:spAutoFit/>
          </a:bodyPr>
          <a:lstStyle/>
          <a:p>
            <a:pPr algn="just"/>
            <a:r>
              <a:rPr lang="es-MX" sz="1200" dirty="0">
                <a:latin typeface="Arial" panose="020B0604020202020204" pitchFamily="34" charset="0"/>
                <a:cs typeface="Arial" panose="020B0604020202020204" pitchFamily="34" charset="0"/>
              </a:rPr>
              <a:t>El Virus de la Inmunodeficiencia Humana (VIH) sigue siendo una preocupación importante en salud pública a nivel mundial, con alrededor de 38 millones de personas viviendo con VIH y 1.5 millones de nuevas infecciones registradas cada año según la </a:t>
            </a:r>
            <a:r>
              <a:rPr lang="es-MX" sz="1200" dirty="0" smtClean="0">
                <a:latin typeface="Arial" panose="020B0604020202020204" pitchFamily="34" charset="0"/>
                <a:cs typeface="Arial" panose="020B0604020202020204" pitchFamily="34" charset="0"/>
              </a:rPr>
              <a:t>OMS </a:t>
            </a:r>
            <a:r>
              <a:rPr lang="es-MX" sz="1200" dirty="0">
                <a:latin typeface="Arial" panose="020B0604020202020204" pitchFamily="34" charset="0"/>
                <a:cs typeface="Arial" panose="020B0604020202020204" pitchFamily="34" charset="0"/>
              </a:rPr>
              <a:t>en 2023. En el Sistema General de Seguridad Social en Salud (SGSSS), el VIH es considerado una patología de alto costo debido a su complejo manejo clínico y al impacto económico que genera sobre los recursos financieros del sistema. Además, el VIH continúa afectando significativamente la calidad de vida de los pacientes y sus familias, con desafíos en términos de acceso a tratamientos, estigma y discriminación, lo que resalta la importancia de estrategias efectivas de asignación de recursos y programas de educación y apoyo para mejorar la respuesta frente a esta enfermedad</a:t>
            </a:r>
            <a:r>
              <a:rPr lang="es-MX" sz="1200" dirty="0" smtClean="0">
                <a:latin typeface="Arial" panose="020B0604020202020204" pitchFamily="34" charset="0"/>
                <a:cs typeface="Arial" panose="020B0604020202020204" pitchFamily="34" charset="0"/>
              </a:rPr>
              <a:t>.</a:t>
            </a:r>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761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4DF06EA-231F-1C27-9B59-622C4C347993}"/>
              </a:ext>
            </a:extLst>
          </p:cNvPr>
          <p:cNvSpPr txBox="1"/>
          <p:nvPr/>
        </p:nvSpPr>
        <p:spPr>
          <a:xfrm>
            <a:off x="10517" y="1320387"/>
            <a:ext cx="3094117"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Secretaría de Salud Municipal</a:t>
            </a:r>
          </a:p>
        </p:txBody>
      </p:sp>
      <p:sp>
        <p:nvSpPr>
          <p:cNvPr id="6" name="CuadroTexto 5">
            <a:extLst>
              <a:ext uri="{FF2B5EF4-FFF2-40B4-BE49-F238E27FC236}">
                <a16:creationId xmlns:a16="http://schemas.microsoft.com/office/drawing/2014/main" id="{E05BDCF7-47F5-2484-D5E6-D4E04D6B86B0}"/>
              </a:ext>
            </a:extLst>
          </p:cNvPr>
          <p:cNvSpPr txBox="1"/>
          <p:nvPr/>
        </p:nvSpPr>
        <p:spPr>
          <a:xfrm>
            <a:off x="434898" y="1534064"/>
            <a:ext cx="2007281"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San Juan de Pasto</a:t>
            </a:r>
          </a:p>
        </p:txBody>
      </p:sp>
      <p:sp>
        <p:nvSpPr>
          <p:cNvPr id="10" name="Rectángulo 9">
            <a:extLst>
              <a:ext uri="{FF2B5EF4-FFF2-40B4-BE49-F238E27FC236}">
                <a16:creationId xmlns:a16="http://schemas.microsoft.com/office/drawing/2014/main" id="{9E434476-A668-EE8C-A964-1D368A964175}"/>
              </a:ext>
            </a:extLst>
          </p:cNvPr>
          <p:cNvSpPr/>
          <p:nvPr/>
        </p:nvSpPr>
        <p:spPr>
          <a:xfrm>
            <a:off x="0" y="1891713"/>
            <a:ext cx="6858000" cy="4001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bg1"/>
              </a:solidFill>
            </a:endParaRPr>
          </a:p>
        </p:txBody>
      </p:sp>
      <p:pic>
        <p:nvPicPr>
          <p:cNvPr id="11" name="Imagen 3" descr="Logotipo, nombre de la empresa&#10;&#10;Descripción generada automáticamente">
            <a:extLst>
              <a:ext uri="{FF2B5EF4-FFF2-40B4-BE49-F238E27FC236}">
                <a16:creationId xmlns:a16="http://schemas.microsoft.com/office/drawing/2014/main" id="{839D63B8-DC87-22CF-BC00-5F734000A0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55" t="4907" r="69157" b="79914"/>
          <a:stretch/>
        </p:blipFill>
        <p:spPr bwMode="auto">
          <a:xfrm>
            <a:off x="774088" y="232109"/>
            <a:ext cx="1149149" cy="111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Texto 3">
            <a:extLst>
              <a:ext uri="{FF2B5EF4-FFF2-40B4-BE49-F238E27FC236}">
                <a16:creationId xmlns:a16="http://schemas.microsoft.com/office/drawing/2014/main" id="{0EF48C40-BE98-D789-087D-880697911EAB}"/>
              </a:ext>
            </a:extLst>
          </p:cNvPr>
          <p:cNvSpPr txBox="1"/>
          <p:nvPr/>
        </p:nvSpPr>
        <p:spPr>
          <a:xfrm>
            <a:off x="298256" y="1878320"/>
            <a:ext cx="2518638" cy="400110"/>
          </a:xfrm>
          <a:prstGeom prst="rect">
            <a:avLst/>
          </a:prstGeom>
          <a:noFill/>
        </p:spPr>
        <p:txBody>
          <a:bodyPr wrap="none" rtlCol="0">
            <a:spAutoFit/>
          </a:bodyPr>
          <a:lstStyle/>
          <a:p>
            <a:r>
              <a:rPr lang="es-MX" sz="2000" b="1" dirty="0">
                <a:solidFill>
                  <a:schemeClr val="bg1"/>
                </a:solidFill>
                <a:latin typeface="Arial" panose="020B0604020202020204" pitchFamily="34" charset="0"/>
                <a:cs typeface="Arial" panose="020B0604020202020204" pitchFamily="34" charset="0"/>
              </a:rPr>
              <a:t>Boletín Informativo</a:t>
            </a:r>
          </a:p>
        </p:txBody>
      </p:sp>
      <p:sp>
        <p:nvSpPr>
          <p:cNvPr id="19" name="Rectángulo 18">
            <a:extLst>
              <a:ext uri="{FF2B5EF4-FFF2-40B4-BE49-F238E27FC236}">
                <a16:creationId xmlns:a16="http://schemas.microsoft.com/office/drawing/2014/main" id="{ABFCF3A5-B242-EA70-7883-E9A14BDA6902}"/>
              </a:ext>
            </a:extLst>
          </p:cNvPr>
          <p:cNvSpPr/>
          <p:nvPr/>
        </p:nvSpPr>
        <p:spPr>
          <a:xfrm>
            <a:off x="0" y="8810266"/>
            <a:ext cx="6858000" cy="33373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bg1"/>
              </a:solidFill>
            </a:endParaRPr>
          </a:p>
        </p:txBody>
      </p:sp>
      <p:sp>
        <p:nvSpPr>
          <p:cNvPr id="21" name="CuadroTexto 20">
            <a:extLst>
              <a:ext uri="{FF2B5EF4-FFF2-40B4-BE49-F238E27FC236}">
                <a16:creationId xmlns:a16="http://schemas.microsoft.com/office/drawing/2014/main" id="{7252C76E-12BF-E13D-7262-94663BB891C4}"/>
              </a:ext>
            </a:extLst>
          </p:cNvPr>
          <p:cNvSpPr txBox="1"/>
          <p:nvPr/>
        </p:nvSpPr>
        <p:spPr>
          <a:xfrm>
            <a:off x="204434" y="8878438"/>
            <a:ext cx="4780161" cy="215444"/>
          </a:xfrm>
          <a:prstGeom prst="rect">
            <a:avLst/>
          </a:prstGeom>
          <a:noFill/>
        </p:spPr>
        <p:txBody>
          <a:bodyPr wrap="square">
            <a:spAutoFit/>
          </a:bodyPr>
          <a:lstStyle/>
          <a:p>
            <a:r>
              <a:rPr lang="es-MX" sz="800" dirty="0">
                <a:solidFill>
                  <a:schemeClr val="bg1"/>
                </a:solidFill>
                <a:latin typeface="Arial" panose="020B0604020202020204" pitchFamily="34" charset="0"/>
                <a:cs typeface="Arial" panose="020B0604020202020204" pitchFamily="34" charset="0"/>
              </a:rPr>
              <a:t>Tel. 602 7238803, Centro Administrativo Municipal - CAM </a:t>
            </a:r>
            <a:r>
              <a:rPr lang="es-MX" sz="800" dirty="0" err="1">
                <a:solidFill>
                  <a:schemeClr val="bg1"/>
                </a:solidFill>
                <a:latin typeface="Arial" panose="020B0604020202020204" pitchFamily="34" charset="0"/>
                <a:cs typeface="Arial" panose="020B0604020202020204" pitchFamily="34" charset="0"/>
              </a:rPr>
              <a:t>Anganoy</a:t>
            </a:r>
            <a:r>
              <a:rPr lang="es-MX" sz="800" dirty="0">
                <a:solidFill>
                  <a:schemeClr val="bg1"/>
                </a:solidFill>
                <a:latin typeface="Arial" panose="020B0604020202020204" pitchFamily="34" charset="0"/>
                <a:cs typeface="Arial" panose="020B0604020202020204" pitchFamily="34" charset="0"/>
              </a:rPr>
              <a:t>, san Juan de Pasto - Nariño</a:t>
            </a:r>
          </a:p>
        </p:txBody>
      </p:sp>
      <p:sp>
        <p:nvSpPr>
          <p:cNvPr id="28" name="CuadroTexto 27">
            <a:extLst>
              <a:ext uri="{FF2B5EF4-FFF2-40B4-BE49-F238E27FC236}">
                <a16:creationId xmlns:a16="http://schemas.microsoft.com/office/drawing/2014/main" id="{EF7B69C9-747A-C7FA-7C7F-8B4B9C53EFF0}"/>
              </a:ext>
            </a:extLst>
          </p:cNvPr>
          <p:cNvSpPr txBox="1"/>
          <p:nvPr/>
        </p:nvSpPr>
        <p:spPr>
          <a:xfrm>
            <a:off x="3573411" y="1943318"/>
            <a:ext cx="2739853" cy="307777"/>
          </a:xfrm>
          <a:prstGeom prst="rect">
            <a:avLst/>
          </a:prstGeom>
          <a:noFill/>
        </p:spPr>
        <p:txBody>
          <a:bodyPr wrap="none" rtlCol="0">
            <a:spAutoFit/>
          </a:bodyPr>
          <a:lstStyle/>
          <a:p>
            <a:r>
              <a:rPr lang="es-MX" sz="1400" dirty="0">
                <a:solidFill>
                  <a:schemeClr val="bg1"/>
                </a:solidFill>
              </a:rPr>
              <a:t>No. </a:t>
            </a:r>
            <a:r>
              <a:rPr lang="es-MX" sz="1400" dirty="0" smtClean="0">
                <a:solidFill>
                  <a:schemeClr val="bg1"/>
                </a:solidFill>
              </a:rPr>
              <a:t>007 Julio </a:t>
            </a:r>
            <a:r>
              <a:rPr lang="es-MX" sz="1400" dirty="0">
                <a:solidFill>
                  <a:schemeClr val="bg1"/>
                </a:solidFill>
              </a:rPr>
              <a:t>de 2022 – ISSN: </a:t>
            </a:r>
            <a:r>
              <a:rPr lang="es-MX" sz="1400" dirty="0" err="1">
                <a:solidFill>
                  <a:schemeClr val="bg1"/>
                </a:solidFill>
              </a:rPr>
              <a:t>xxxx</a:t>
            </a:r>
            <a:endParaRPr lang="es-MX" sz="1400" dirty="0">
              <a:solidFill>
                <a:schemeClr val="bg1"/>
              </a:solidFill>
            </a:endParaRPr>
          </a:p>
        </p:txBody>
      </p:sp>
      <p:sp>
        <p:nvSpPr>
          <p:cNvPr id="7" name="CuadroTexto 6">
            <a:extLst>
              <a:ext uri="{FF2B5EF4-FFF2-40B4-BE49-F238E27FC236}">
                <a16:creationId xmlns:a16="http://schemas.microsoft.com/office/drawing/2014/main" id="{63F46E92-6DB4-BA0F-835E-027739EE918B}"/>
              </a:ext>
            </a:extLst>
          </p:cNvPr>
          <p:cNvSpPr txBox="1"/>
          <p:nvPr/>
        </p:nvSpPr>
        <p:spPr>
          <a:xfrm>
            <a:off x="2249404" y="706460"/>
            <a:ext cx="4390103" cy="830997"/>
          </a:xfrm>
          <a:prstGeom prst="rect">
            <a:avLst/>
          </a:prstGeom>
          <a:noFill/>
        </p:spPr>
        <p:txBody>
          <a:bodyPr wrap="square">
            <a:spAutoFit/>
          </a:bodyPr>
          <a:lstStyle/>
          <a:p>
            <a:pPr algn="r"/>
            <a:r>
              <a:rPr lang="es-MX" sz="2400" b="1" dirty="0">
                <a:solidFill>
                  <a:srgbClr val="00B0F0"/>
                </a:solidFill>
                <a:latin typeface="Arial" panose="020B0604020202020204" pitchFamily="34" charset="0"/>
                <a:cs typeface="Arial" panose="020B0604020202020204" pitchFamily="34" charset="0"/>
              </a:rPr>
              <a:t>Virus de Inmunodeficiencia Humana - VIH</a:t>
            </a:r>
          </a:p>
        </p:txBody>
      </p:sp>
      <p:pic>
        <p:nvPicPr>
          <p:cNvPr id="25" name="Imagen 24">
            <a:extLst>
              <a:ext uri="{FF2B5EF4-FFF2-40B4-BE49-F238E27FC236}">
                <a16:creationId xmlns:a16="http://schemas.microsoft.com/office/drawing/2014/main" id="{8BAC355D-C1B2-EE04-ECB7-A0F13F76594F}"/>
              </a:ext>
            </a:extLst>
          </p:cNvPr>
          <p:cNvPicPr>
            <a:picLocks noChangeAspect="1"/>
          </p:cNvPicPr>
          <p:nvPr/>
        </p:nvPicPr>
        <p:blipFill>
          <a:blip r:embed="rId3">
            <a:alphaModFix amt="20000"/>
          </a:blip>
          <a:stretch>
            <a:fillRect/>
          </a:stretch>
        </p:blipFill>
        <p:spPr>
          <a:xfrm>
            <a:off x="-17314" y="7488974"/>
            <a:ext cx="6875314" cy="1308934"/>
          </a:xfrm>
          <a:prstGeom prst="rect">
            <a:avLst/>
          </a:prstGeom>
        </p:spPr>
      </p:pic>
      <p:sp>
        <p:nvSpPr>
          <p:cNvPr id="9" name="Rectángulo 8"/>
          <p:cNvSpPr/>
          <p:nvPr/>
        </p:nvSpPr>
        <p:spPr>
          <a:xfrm>
            <a:off x="194060" y="2305845"/>
            <a:ext cx="4922305" cy="1846659"/>
          </a:xfrm>
          <a:prstGeom prst="rect">
            <a:avLst/>
          </a:prstGeom>
        </p:spPr>
        <p:txBody>
          <a:bodyPr wrap="square">
            <a:spAutoFit/>
          </a:bodyPr>
          <a:lstStyle/>
          <a:p>
            <a:pPr algn="just"/>
            <a:r>
              <a:rPr lang="es-MX" sz="1400" b="1" dirty="0" smtClean="0">
                <a:solidFill>
                  <a:srgbClr val="00B0F0"/>
                </a:solidFill>
                <a:latin typeface="Arial" panose="020B0604020202020204" pitchFamily="34" charset="0"/>
                <a:cs typeface="Arial" panose="020B0604020202020204" pitchFamily="34" charset="0"/>
              </a:rPr>
              <a:t>Etiología del virus</a:t>
            </a:r>
          </a:p>
          <a:p>
            <a:pPr algn="just"/>
            <a:endParaRPr lang="es-MX" sz="400" dirty="0">
              <a:latin typeface="Arial" panose="020B0604020202020204" pitchFamily="34" charset="0"/>
              <a:cs typeface="Arial" panose="020B0604020202020204" pitchFamily="34" charset="0"/>
            </a:endParaRPr>
          </a:p>
          <a:p>
            <a:pPr algn="just"/>
            <a:r>
              <a:rPr lang="es-MX" sz="1200" dirty="0" smtClean="0">
                <a:latin typeface="Arial" panose="020B0604020202020204" pitchFamily="34" charset="0"/>
                <a:cs typeface="Arial" panose="020B0604020202020204" pitchFamily="34" charset="0"/>
              </a:rPr>
              <a:t>El </a:t>
            </a:r>
            <a:r>
              <a:rPr lang="es-MX" sz="1200" dirty="0">
                <a:latin typeface="Arial" panose="020B0604020202020204" pitchFamily="34" charset="0"/>
                <a:cs typeface="Arial" panose="020B0604020202020204" pitchFamily="34" charset="0"/>
              </a:rPr>
              <a:t>periodo de incubación del VIH, que va desde la infección hasta la detección de anticuerpos, varía de uno a nueve meses, con una media de dos a tres meses, dependiendo de la cantidad de partículas virales, el estado inmunológico previo y la edad del individuo. La transmisibilidad del virus ocurre en cualquier momento durante la infección, siendo más alta durante el período de seroconversión cuando la replicación viral es elevada y el individuo no ha sido diagnosticado o no está recibiendo tratamiento antirretroviral. </a:t>
            </a:r>
          </a:p>
        </p:txBody>
      </p:sp>
      <p:sp>
        <p:nvSpPr>
          <p:cNvPr id="23" name="CuadroTexto 22">
            <a:extLst>
              <a:ext uri="{FF2B5EF4-FFF2-40B4-BE49-F238E27FC236}">
                <a16:creationId xmlns:a16="http://schemas.microsoft.com/office/drawing/2014/main" id="{5D19773C-8817-9D99-CFDA-BA6179BD84D5}"/>
              </a:ext>
            </a:extLst>
          </p:cNvPr>
          <p:cNvSpPr txBox="1"/>
          <p:nvPr/>
        </p:nvSpPr>
        <p:spPr>
          <a:xfrm>
            <a:off x="217996" y="5021669"/>
            <a:ext cx="3456878" cy="276999"/>
          </a:xfrm>
          <a:prstGeom prst="rect">
            <a:avLst/>
          </a:prstGeom>
          <a:noFill/>
        </p:spPr>
        <p:txBody>
          <a:bodyPr wrap="square">
            <a:spAutoFit/>
          </a:bodyPr>
          <a:lstStyle/>
          <a:p>
            <a:r>
              <a:rPr lang="es-ES" sz="1200" b="1" dirty="0">
                <a:solidFill>
                  <a:srgbClr val="00B0F0"/>
                </a:solidFill>
                <a:latin typeface="Arial" panose="020B0604020202020204" pitchFamily="34" charset="0"/>
                <a:cs typeface="Arial" panose="020B0604020202020204" pitchFamily="34" charset="0"/>
              </a:rPr>
              <a:t>Epidemiologia en Colombia</a:t>
            </a:r>
          </a:p>
        </p:txBody>
      </p:sp>
      <p:sp>
        <p:nvSpPr>
          <p:cNvPr id="26" name="CuadroTexto 25">
            <a:extLst>
              <a:ext uri="{FF2B5EF4-FFF2-40B4-BE49-F238E27FC236}">
                <a16:creationId xmlns:a16="http://schemas.microsoft.com/office/drawing/2014/main" id="{9B872E0C-0598-5F5A-EE32-3A3DA8579F8A}"/>
              </a:ext>
            </a:extLst>
          </p:cNvPr>
          <p:cNvSpPr txBox="1"/>
          <p:nvPr/>
        </p:nvSpPr>
        <p:spPr>
          <a:xfrm>
            <a:off x="238433" y="7825381"/>
            <a:ext cx="6464517" cy="998030"/>
          </a:xfrm>
          <a:prstGeom prst="rect">
            <a:avLst/>
          </a:prstGeom>
          <a:noFill/>
        </p:spPr>
        <p:txBody>
          <a:bodyPr wrap="square">
            <a:spAutoFit/>
          </a:bodyPr>
          <a:lstStyle/>
          <a:p>
            <a:pPr algn="just">
              <a:lnSpc>
                <a:spcPct val="107000"/>
              </a:lnSpc>
              <a:spcAft>
                <a:spcPts val="800"/>
              </a:spcAft>
            </a:pPr>
            <a:r>
              <a:rPr lang="es-CO" sz="1100" b="1" dirty="0" smtClean="0">
                <a:effectLst/>
                <a:latin typeface="Arial" panose="020B0604020202020204" pitchFamily="34" charset="0"/>
                <a:ea typeface="Calibri" panose="020F0502020204030204" pitchFamily="34" charset="0"/>
                <a:cs typeface="Arial" panose="020B0604020202020204" pitchFamily="34" charset="0"/>
              </a:rPr>
              <a:t>Grafico </a:t>
            </a:r>
            <a:r>
              <a:rPr lang="es-CO" sz="1100" b="1" dirty="0">
                <a:effectLst/>
                <a:latin typeface="Arial" panose="020B0604020202020204" pitchFamily="34" charset="0"/>
                <a:ea typeface="Calibri" panose="020F0502020204030204" pitchFamily="34" charset="0"/>
                <a:cs typeface="Arial" panose="020B0604020202020204" pitchFamily="34" charset="0"/>
              </a:rPr>
              <a:t>1.</a:t>
            </a:r>
            <a:r>
              <a:rPr lang="es-CO" sz="1100" dirty="0">
                <a:effectLst/>
                <a:latin typeface="Arial" panose="020B0604020202020204" pitchFamily="34" charset="0"/>
                <a:ea typeface="Calibri" panose="020F0502020204030204" pitchFamily="34" charset="0"/>
                <a:cs typeface="Arial" panose="020B0604020202020204" pitchFamily="34" charset="0"/>
              </a:rPr>
              <a:t> </a:t>
            </a:r>
            <a:r>
              <a:rPr lang="es-MX" sz="1100" dirty="0">
                <a:latin typeface="Arial" panose="020B0604020202020204" pitchFamily="34" charset="0"/>
                <a:ea typeface="Calibri" panose="020F0502020204030204" pitchFamily="34" charset="0"/>
                <a:cs typeface="Arial" panose="020B0604020202020204" pitchFamily="34" charset="0"/>
              </a:rPr>
              <a:t>el número de casos nuevos de VIH en Colombia ha ido aumentando en los últimos años. En 2018, se registraron 11,767 casos nuevos, en 2019 se registraron 12,528 casos nuevos, en 2020 se registraron 13,344 casos nuevos, en 2021 se registraron 14,160 casos nuevos, y en 2022 se registraron 14,976 casos nuevos. Esto significa que hay actualmente más de 146,000 personas viviendo con VIH en </a:t>
            </a:r>
            <a:r>
              <a:rPr lang="es-MX" sz="1100" dirty="0" smtClean="0">
                <a:latin typeface="Arial" panose="020B0604020202020204" pitchFamily="34" charset="0"/>
                <a:ea typeface="Calibri" panose="020F0502020204030204" pitchFamily="34" charset="0"/>
                <a:cs typeface="Arial" panose="020B0604020202020204" pitchFamily="34" charset="0"/>
              </a:rPr>
              <a:t>Colombia. </a:t>
            </a:r>
            <a:r>
              <a:rPr lang="es-MX" sz="1100" dirty="0">
                <a:latin typeface="Arial" panose="020B0604020202020204" pitchFamily="34" charset="0"/>
                <a:cs typeface="Arial" panose="020B0604020202020204" pitchFamily="34" charset="0"/>
              </a:rPr>
              <a:t>Fuente. SIVIGILA [07/2023</a:t>
            </a:r>
            <a:r>
              <a:rPr lang="es-MX" sz="1100" dirty="0" smtClean="0">
                <a:latin typeface="Arial" panose="020B0604020202020204" pitchFamily="34" charset="0"/>
                <a:cs typeface="Arial" panose="020B0604020202020204" pitchFamily="34" charset="0"/>
              </a:rPr>
              <a:t>].</a:t>
            </a:r>
            <a:endParaRPr lang="es-MX" sz="1100" dirty="0">
              <a:latin typeface="Arial" panose="020B0604020202020204" pitchFamily="34" charset="0"/>
              <a:cs typeface="Arial" panose="020B0604020202020204" pitchFamily="34" charset="0"/>
            </a:endParaRPr>
          </a:p>
        </p:txBody>
      </p:sp>
      <p:pic>
        <p:nvPicPr>
          <p:cNvPr id="27" name="Imagen 26"/>
          <p:cNvPicPr>
            <a:picLocks noChangeAspect="1"/>
          </p:cNvPicPr>
          <p:nvPr/>
        </p:nvPicPr>
        <p:blipFill>
          <a:blip r:embed="rId4"/>
          <a:stretch>
            <a:fillRect/>
          </a:stretch>
        </p:blipFill>
        <p:spPr>
          <a:xfrm>
            <a:off x="1612318" y="5820355"/>
            <a:ext cx="3510489" cy="2106294"/>
          </a:xfrm>
          <a:prstGeom prst="rect">
            <a:avLst/>
          </a:prstGeom>
        </p:spPr>
      </p:pic>
      <p:sp>
        <p:nvSpPr>
          <p:cNvPr id="13" name="Rectángulo 12"/>
          <p:cNvSpPr/>
          <p:nvPr/>
        </p:nvSpPr>
        <p:spPr>
          <a:xfrm>
            <a:off x="217996" y="5247579"/>
            <a:ext cx="6435073" cy="1015663"/>
          </a:xfrm>
          <a:prstGeom prst="rect">
            <a:avLst/>
          </a:prstGeom>
        </p:spPr>
        <p:txBody>
          <a:bodyPr wrap="square">
            <a:spAutoFit/>
          </a:bodyPr>
          <a:lstStyle/>
          <a:p>
            <a:pPr algn="just"/>
            <a:r>
              <a:rPr lang="es-MX" sz="1200" dirty="0">
                <a:latin typeface="Arial" panose="020B0604020202020204" pitchFamily="34" charset="0"/>
                <a:cs typeface="Arial" panose="020B0604020202020204" pitchFamily="34" charset="0"/>
              </a:rPr>
              <a:t>En Colombia, hasta enero de 2021, se estimaron 134,902 personas viviendo con VIH, con un alto número de casos reportados en 2021 relacionados principalmente con transmisión sexual. Se destaca la necesidad de mejorar la detección temprana de casos nuevos para abordar los desafíos persistentes en la epidemiología del VIH en el país. Fuente. SIVIGILA [07/2023].</a:t>
            </a:r>
          </a:p>
        </p:txBody>
      </p:sp>
      <p:pic>
        <p:nvPicPr>
          <p:cNvPr id="29" name="Picture 2" descr="HIV/AIDS – National Foundation for Infectious Diseases">
            <a:extLst>
              <a:ext uri="{FF2B5EF4-FFF2-40B4-BE49-F238E27FC236}">
                <a16:creationId xmlns:a16="http://schemas.microsoft.com/office/drawing/2014/main" id="{044E9555-2CDE-38DA-D86B-6A8397AEA80C}"/>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5219937" y="2381858"/>
            <a:ext cx="1502775" cy="1221164"/>
          </a:xfrm>
          <a:prstGeom prst="rect">
            <a:avLst/>
          </a:prstGeom>
          <a:noFill/>
          <a:extLst>
            <a:ext uri="{909E8E84-426E-40DD-AFC4-6F175D3DCCD1}">
              <a14:hiddenFill xmlns:a14="http://schemas.microsoft.com/office/drawing/2010/main">
                <a:solidFill>
                  <a:srgbClr val="FFFFFF"/>
                </a:solidFill>
              </a14:hiddenFill>
            </a:ext>
          </a:extLst>
        </p:spPr>
      </p:pic>
      <p:sp>
        <p:nvSpPr>
          <p:cNvPr id="30" name="Rectángulo 29"/>
          <p:cNvSpPr/>
          <p:nvPr/>
        </p:nvSpPr>
        <p:spPr>
          <a:xfrm>
            <a:off x="217996" y="4051436"/>
            <a:ext cx="6504716" cy="1015663"/>
          </a:xfrm>
          <a:prstGeom prst="rect">
            <a:avLst/>
          </a:prstGeom>
        </p:spPr>
        <p:txBody>
          <a:bodyPr wrap="square">
            <a:spAutoFit/>
          </a:bodyPr>
          <a:lstStyle/>
          <a:p>
            <a:pPr lvl="0" algn="just"/>
            <a:r>
              <a:rPr lang="es-MX" sz="1200" dirty="0">
                <a:solidFill>
                  <a:prstClr val="black"/>
                </a:solidFill>
                <a:latin typeface="Arial" panose="020B0604020202020204" pitchFamily="34" charset="0"/>
                <a:cs typeface="Arial" panose="020B0604020202020204" pitchFamily="34" charset="0"/>
              </a:rPr>
              <a:t>La susceptibilidad al VIH es generalizada y cualquier persona expuesta a través de contacto sexual, fluidos corporales o transmisión de madre a hijo sin protección adecuada puede adquirir la enfermedad, con ciertas poblaciones, como hombres que tienen sexo con hombres, trabajadores sexuales, mujeres </a:t>
            </a:r>
            <a:r>
              <a:rPr lang="es-MX" sz="1200" dirty="0" err="1">
                <a:solidFill>
                  <a:prstClr val="black"/>
                </a:solidFill>
                <a:latin typeface="Arial" panose="020B0604020202020204" pitchFamily="34" charset="0"/>
                <a:cs typeface="Arial" panose="020B0604020202020204" pitchFamily="34" charset="0"/>
              </a:rPr>
              <a:t>transgénero</a:t>
            </a:r>
            <a:r>
              <a:rPr lang="es-MX" sz="1200" dirty="0">
                <a:solidFill>
                  <a:prstClr val="black"/>
                </a:solidFill>
                <a:latin typeface="Arial" panose="020B0604020202020204" pitchFamily="34" charset="0"/>
                <a:cs typeface="Arial" panose="020B0604020202020204" pitchFamily="34" charset="0"/>
              </a:rPr>
              <a:t>, población carcelaria, personas sin hogar y usuarios de drogas, siendo más vulnerables. </a:t>
            </a:r>
          </a:p>
        </p:txBody>
      </p:sp>
      <p:sp>
        <p:nvSpPr>
          <p:cNvPr id="31" name="CuadroTexto 30">
            <a:extLst>
              <a:ext uri="{FF2B5EF4-FFF2-40B4-BE49-F238E27FC236}">
                <a16:creationId xmlns:a16="http://schemas.microsoft.com/office/drawing/2014/main" id="{30AC9305-C8A2-9BA9-268B-7CFA79031E12}"/>
              </a:ext>
            </a:extLst>
          </p:cNvPr>
          <p:cNvSpPr txBox="1"/>
          <p:nvPr/>
        </p:nvSpPr>
        <p:spPr>
          <a:xfrm>
            <a:off x="5116364" y="3643851"/>
            <a:ext cx="1709920" cy="461665"/>
          </a:xfrm>
          <a:prstGeom prst="rect">
            <a:avLst/>
          </a:prstGeom>
          <a:noFill/>
        </p:spPr>
        <p:txBody>
          <a:bodyPr wrap="square">
            <a:spAutoFit/>
          </a:bodyPr>
          <a:lstStyle/>
          <a:p>
            <a:pPr algn="just"/>
            <a:r>
              <a:rPr lang="de-DE" sz="800" dirty="0">
                <a:latin typeface="Arial" panose="020B0604020202020204" pitchFamily="34" charset="0"/>
                <a:cs typeface="Arial" panose="020B0604020202020204" pitchFamily="34" charset="0"/>
              </a:rPr>
              <a:t>Fuente. [01/01/2023] https://www.nfid.org/infectious-diseases/hiv-aids/</a:t>
            </a:r>
          </a:p>
        </p:txBody>
      </p:sp>
    </p:spTree>
    <p:extLst>
      <p:ext uri="{BB962C8B-B14F-4D97-AF65-F5344CB8AC3E}">
        <p14:creationId xmlns:p14="http://schemas.microsoft.com/office/powerpoint/2010/main" val="124462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4DF06EA-231F-1C27-9B59-622C4C347993}"/>
              </a:ext>
            </a:extLst>
          </p:cNvPr>
          <p:cNvSpPr txBox="1"/>
          <p:nvPr/>
        </p:nvSpPr>
        <p:spPr>
          <a:xfrm>
            <a:off x="10517" y="1320387"/>
            <a:ext cx="3094117"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Secretaría de Salud Municipal</a:t>
            </a:r>
          </a:p>
        </p:txBody>
      </p:sp>
      <p:sp>
        <p:nvSpPr>
          <p:cNvPr id="6" name="CuadroTexto 5">
            <a:extLst>
              <a:ext uri="{FF2B5EF4-FFF2-40B4-BE49-F238E27FC236}">
                <a16:creationId xmlns:a16="http://schemas.microsoft.com/office/drawing/2014/main" id="{E05BDCF7-47F5-2484-D5E6-D4E04D6B86B0}"/>
              </a:ext>
            </a:extLst>
          </p:cNvPr>
          <p:cNvSpPr txBox="1"/>
          <p:nvPr/>
        </p:nvSpPr>
        <p:spPr>
          <a:xfrm>
            <a:off x="434898" y="1534064"/>
            <a:ext cx="2007281"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San Juan de Pasto</a:t>
            </a:r>
          </a:p>
        </p:txBody>
      </p:sp>
      <p:sp>
        <p:nvSpPr>
          <p:cNvPr id="10" name="Rectángulo 9">
            <a:extLst>
              <a:ext uri="{FF2B5EF4-FFF2-40B4-BE49-F238E27FC236}">
                <a16:creationId xmlns:a16="http://schemas.microsoft.com/office/drawing/2014/main" id="{9E434476-A668-EE8C-A964-1D368A964175}"/>
              </a:ext>
            </a:extLst>
          </p:cNvPr>
          <p:cNvSpPr/>
          <p:nvPr/>
        </p:nvSpPr>
        <p:spPr>
          <a:xfrm>
            <a:off x="0" y="1891713"/>
            <a:ext cx="6858000" cy="4001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bg1"/>
              </a:solidFill>
            </a:endParaRPr>
          </a:p>
        </p:txBody>
      </p:sp>
      <p:pic>
        <p:nvPicPr>
          <p:cNvPr id="11" name="Imagen 3" descr="Logotipo, nombre de la empresa&#10;&#10;Descripción generada automáticamente">
            <a:extLst>
              <a:ext uri="{FF2B5EF4-FFF2-40B4-BE49-F238E27FC236}">
                <a16:creationId xmlns:a16="http://schemas.microsoft.com/office/drawing/2014/main" id="{839D63B8-DC87-22CF-BC00-5F734000A0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55" t="4907" r="69157" b="79914"/>
          <a:stretch/>
        </p:blipFill>
        <p:spPr bwMode="auto">
          <a:xfrm>
            <a:off x="774088" y="232109"/>
            <a:ext cx="1149149" cy="111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Texto 3">
            <a:extLst>
              <a:ext uri="{FF2B5EF4-FFF2-40B4-BE49-F238E27FC236}">
                <a16:creationId xmlns:a16="http://schemas.microsoft.com/office/drawing/2014/main" id="{0EF48C40-BE98-D789-087D-880697911EAB}"/>
              </a:ext>
            </a:extLst>
          </p:cNvPr>
          <p:cNvSpPr txBox="1"/>
          <p:nvPr/>
        </p:nvSpPr>
        <p:spPr>
          <a:xfrm>
            <a:off x="298256" y="1878320"/>
            <a:ext cx="2518638" cy="400110"/>
          </a:xfrm>
          <a:prstGeom prst="rect">
            <a:avLst/>
          </a:prstGeom>
          <a:noFill/>
        </p:spPr>
        <p:txBody>
          <a:bodyPr wrap="none" rtlCol="0">
            <a:spAutoFit/>
          </a:bodyPr>
          <a:lstStyle/>
          <a:p>
            <a:r>
              <a:rPr lang="es-MX" sz="2000" b="1" dirty="0">
                <a:solidFill>
                  <a:schemeClr val="bg1"/>
                </a:solidFill>
                <a:latin typeface="Arial" panose="020B0604020202020204" pitchFamily="34" charset="0"/>
                <a:cs typeface="Arial" panose="020B0604020202020204" pitchFamily="34" charset="0"/>
              </a:rPr>
              <a:t>Boletín Informativo</a:t>
            </a:r>
          </a:p>
        </p:txBody>
      </p:sp>
      <p:sp>
        <p:nvSpPr>
          <p:cNvPr id="19" name="Rectángulo 18">
            <a:extLst>
              <a:ext uri="{FF2B5EF4-FFF2-40B4-BE49-F238E27FC236}">
                <a16:creationId xmlns:a16="http://schemas.microsoft.com/office/drawing/2014/main" id="{ABFCF3A5-B242-EA70-7883-E9A14BDA6902}"/>
              </a:ext>
            </a:extLst>
          </p:cNvPr>
          <p:cNvSpPr/>
          <p:nvPr/>
        </p:nvSpPr>
        <p:spPr>
          <a:xfrm>
            <a:off x="0" y="8810266"/>
            <a:ext cx="6858000" cy="33373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bg1"/>
              </a:solidFill>
            </a:endParaRPr>
          </a:p>
        </p:txBody>
      </p:sp>
      <p:sp>
        <p:nvSpPr>
          <p:cNvPr id="21" name="CuadroTexto 20">
            <a:extLst>
              <a:ext uri="{FF2B5EF4-FFF2-40B4-BE49-F238E27FC236}">
                <a16:creationId xmlns:a16="http://schemas.microsoft.com/office/drawing/2014/main" id="{7252C76E-12BF-E13D-7262-94663BB891C4}"/>
              </a:ext>
            </a:extLst>
          </p:cNvPr>
          <p:cNvSpPr txBox="1"/>
          <p:nvPr/>
        </p:nvSpPr>
        <p:spPr>
          <a:xfrm>
            <a:off x="204434" y="8878438"/>
            <a:ext cx="4780161" cy="215444"/>
          </a:xfrm>
          <a:prstGeom prst="rect">
            <a:avLst/>
          </a:prstGeom>
          <a:noFill/>
        </p:spPr>
        <p:txBody>
          <a:bodyPr wrap="square">
            <a:spAutoFit/>
          </a:bodyPr>
          <a:lstStyle/>
          <a:p>
            <a:r>
              <a:rPr lang="es-MX" sz="800" dirty="0">
                <a:solidFill>
                  <a:schemeClr val="bg1"/>
                </a:solidFill>
                <a:latin typeface="Arial" panose="020B0604020202020204" pitchFamily="34" charset="0"/>
                <a:cs typeface="Arial" panose="020B0604020202020204" pitchFamily="34" charset="0"/>
              </a:rPr>
              <a:t>Tel. 602 7238803, Centro Administrativo Municipal - CAM </a:t>
            </a:r>
            <a:r>
              <a:rPr lang="es-MX" sz="800" dirty="0" err="1">
                <a:solidFill>
                  <a:schemeClr val="bg1"/>
                </a:solidFill>
                <a:latin typeface="Arial" panose="020B0604020202020204" pitchFamily="34" charset="0"/>
                <a:cs typeface="Arial" panose="020B0604020202020204" pitchFamily="34" charset="0"/>
              </a:rPr>
              <a:t>Anganoy</a:t>
            </a:r>
            <a:r>
              <a:rPr lang="es-MX" sz="800" dirty="0">
                <a:solidFill>
                  <a:schemeClr val="bg1"/>
                </a:solidFill>
                <a:latin typeface="Arial" panose="020B0604020202020204" pitchFamily="34" charset="0"/>
                <a:cs typeface="Arial" panose="020B0604020202020204" pitchFamily="34" charset="0"/>
              </a:rPr>
              <a:t>, san Juan de Pasto - Nariño</a:t>
            </a:r>
          </a:p>
        </p:txBody>
      </p:sp>
      <p:sp>
        <p:nvSpPr>
          <p:cNvPr id="28" name="CuadroTexto 27">
            <a:extLst>
              <a:ext uri="{FF2B5EF4-FFF2-40B4-BE49-F238E27FC236}">
                <a16:creationId xmlns:a16="http://schemas.microsoft.com/office/drawing/2014/main" id="{EF7B69C9-747A-C7FA-7C7F-8B4B9C53EFF0}"/>
              </a:ext>
            </a:extLst>
          </p:cNvPr>
          <p:cNvSpPr txBox="1"/>
          <p:nvPr/>
        </p:nvSpPr>
        <p:spPr>
          <a:xfrm>
            <a:off x="3573411" y="1943318"/>
            <a:ext cx="2739853" cy="307777"/>
          </a:xfrm>
          <a:prstGeom prst="rect">
            <a:avLst/>
          </a:prstGeom>
          <a:noFill/>
        </p:spPr>
        <p:txBody>
          <a:bodyPr wrap="none" rtlCol="0">
            <a:spAutoFit/>
          </a:bodyPr>
          <a:lstStyle/>
          <a:p>
            <a:r>
              <a:rPr lang="es-MX" sz="1400" dirty="0">
                <a:solidFill>
                  <a:schemeClr val="bg1"/>
                </a:solidFill>
              </a:rPr>
              <a:t>No. </a:t>
            </a:r>
            <a:r>
              <a:rPr lang="es-MX" sz="1400" dirty="0" smtClean="0">
                <a:solidFill>
                  <a:schemeClr val="bg1"/>
                </a:solidFill>
              </a:rPr>
              <a:t>007 Julio </a:t>
            </a:r>
            <a:r>
              <a:rPr lang="es-MX" sz="1400" dirty="0">
                <a:solidFill>
                  <a:schemeClr val="bg1"/>
                </a:solidFill>
              </a:rPr>
              <a:t>de </a:t>
            </a:r>
            <a:r>
              <a:rPr lang="es-MX" sz="1400" dirty="0" smtClean="0">
                <a:solidFill>
                  <a:schemeClr val="bg1"/>
                </a:solidFill>
              </a:rPr>
              <a:t>2023 </a:t>
            </a:r>
            <a:r>
              <a:rPr lang="es-MX" sz="1400" dirty="0">
                <a:solidFill>
                  <a:schemeClr val="bg1"/>
                </a:solidFill>
              </a:rPr>
              <a:t>– ISSN: </a:t>
            </a:r>
            <a:r>
              <a:rPr lang="es-MX" sz="1400" dirty="0" err="1">
                <a:solidFill>
                  <a:schemeClr val="bg1"/>
                </a:solidFill>
              </a:rPr>
              <a:t>xxxx</a:t>
            </a:r>
            <a:endParaRPr lang="es-MX" sz="1400" dirty="0">
              <a:solidFill>
                <a:schemeClr val="bg1"/>
              </a:solidFill>
            </a:endParaRPr>
          </a:p>
        </p:txBody>
      </p:sp>
      <p:sp>
        <p:nvSpPr>
          <p:cNvPr id="18" name="CuadroTexto 17">
            <a:extLst>
              <a:ext uri="{FF2B5EF4-FFF2-40B4-BE49-F238E27FC236}">
                <a16:creationId xmlns:a16="http://schemas.microsoft.com/office/drawing/2014/main" id="{16EEB4BA-AD63-B9A7-4DD1-DDCDA973B065}"/>
              </a:ext>
            </a:extLst>
          </p:cNvPr>
          <p:cNvSpPr txBox="1"/>
          <p:nvPr/>
        </p:nvSpPr>
        <p:spPr>
          <a:xfrm>
            <a:off x="204433" y="8146680"/>
            <a:ext cx="6501339" cy="646331"/>
          </a:xfrm>
          <a:prstGeom prst="rect">
            <a:avLst/>
          </a:prstGeom>
          <a:noFill/>
          <a:ln>
            <a:noFill/>
          </a:ln>
        </p:spPr>
        <p:txBody>
          <a:bodyPr wrap="square">
            <a:spAutoFit/>
          </a:bodyPr>
          <a:lstStyle/>
          <a:p>
            <a:pPr algn="just"/>
            <a:r>
              <a:rPr lang="es-MX" sz="1200" b="1" dirty="0">
                <a:latin typeface="Arial" panose="020B0604020202020204" pitchFamily="34" charset="0"/>
                <a:cs typeface="Arial" panose="020B0604020202020204" pitchFamily="34" charset="0"/>
              </a:rPr>
              <a:t>Grafico </a:t>
            </a:r>
            <a:r>
              <a:rPr lang="es-MX" sz="1200" b="1" dirty="0" smtClean="0">
                <a:latin typeface="Arial" panose="020B0604020202020204" pitchFamily="34" charset="0"/>
                <a:cs typeface="Arial" panose="020B0604020202020204" pitchFamily="34" charset="0"/>
              </a:rPr>
              <a:t>3. </a:t>
            </a:r>
            <a:r>
              <a:rPr lang="es-MX" sz="1200" dirty="0">
                <a:latin typeface="Arial" panose="020B0604020202020204" pitchFamily="34" charset="0"/>
                <a:cs typeface="Arial" panose="020B0604020202020204" pitchFamily="34" charset="0"/>
              </a:rPr>
              <a:t>Muestra el comportamiento del VIH/SIDA entre el 2021 a </a:t>
            </a:r>
            <a:r>
              <a:rPr lang="es-MX" sz="1200" dirty="0" smtClean="0">
                <a:latin typeface="Arial" panose="020B0604020202020204" pitchFamily="34" charset="0"/>
                <a:cs typeface="Arial" panose="020B0604020202020204" pitchFamily="34" charset="0"/>
              </a:rPr>
              <a:t>2023 con corte a junio de cada año, </a:t>
            </a:r>
            <a:r>
              <a:rPr lang="es-MX" sz="1200" dirty="0">
                <a:latin typeface="Arial" panose="020B0604020202020204" pitchFamily="34" charset="0"/>
                <a:cs typeface="Arial" panose="020B0604020202020204" pitchFamily="34" charset="0"/>
              </a:rPr>
              <a:t>donde se observa una progresión </a:t>
            </a:r>
            <a:r>
              <a:rPr lang="es-MX" sz="1200" dirty="0" smtClean="0">
                <a:latin typeface="Arial" panose="020B0604020202020204" pitchFamily="34" charset="0"/>
                <a:cs typeface="Arial" panose="020B0604020202020204" pitchFamily="34" charset="0"/>
              </a:rPr>
              <a:t>entre 2021 y 2022, y una reducción no significativa en 2023 </a:t>
            </a:r>
            <a:r>
              <a:rPr lang="es-MX" sz="1200" dirty="0">
                <a:latin typeface="Arial" panose="020B0604020202020204" pitchFamily="34" charset="0"/>
                <a:cs typeface="Arial" panose="020B0604020202020204" pitchFamily="34" charset="0"/>
              </a:rPr>
              <a:t>(</a:t>
            </a:r>
            <a:r>
              <a:rPr lang="es-MX" sz="1200" b="1" dirty="0">
                <a:latin typeface="Arial" panose="020B0604020202020204" pitchFamily="34" charset="0"/>
                <a:cs typeface="Arial" panose="020B0604020202020204" pitchFamily="34" charset="0"/>
              </a:rPr>
              <a:t>SIVIGILA </a:t>
            </a:r>
            <a:r>
              <a:rPr lang="es-MX" sz="1200" dirty="0">
                <a:latin typeface="Arial" panose="020B0604020202020204" pitchFamily="34" charset="0"/>
                <a:cs typeface="Arial" panose="020B0604020202020204" pitchFamily="34" charset="0"/>
              </a:rPr>
              <a:t>(07/2023</a:t>
            </a:r>
            <a:r>
              <a:rPr lang="es-MX" sz="1200" dirty="0" smtClean="0">
                <a:latin typeface="Arial" panose="020B0604020202020204" pitchFamily="34" charset="0"/>
                <a:cs typeface="Arial" panose="020B0604020202020204" pitchFamily="34" charset="0"/>
              </a:rPr>
              <a:t>).</a:t>
            </a:r>
            <a:endParaRPr lang="es-MX" sz="1200"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981DD306-002E-90E3-7902-DAB0C455D792}"/>
              </a:ext>
            </a:extLst>
          </p:cNvPr>
          <p:cNvSpPr txBox="1"/>
          <p:nvPr/>
        </p:nvSpPr>
        <p:spPr>
          <a:xfrm>
            <a:off x="2249404" y="706460"/>
            <a:ext cx="4390103" cy="830997"/>
          </a:xfrm>
          <a:prstGeom prst="rect">
            <a:avLst/>
          </a:prstGeom>
          <a:noFill/>
        </p:spPr>
        <p:txBody>
          <a:bodyPr wrap="square">
            <a:spAutoFit/>
          </a:bodyPr>
          <a:lstStyle/>
          <a:p>
            <a:pPr algn="r"/>
            <a:r>
              <a:rPr lang="es-MX" sz="2400" b="1" dirty="0">
                <a:solidFill>
                  <a:srgbClr val="00B0F0"/>
                </a:solidFill>
                <a:latin typeface="Arial" panose="020B0604020202020204" pitchFamily="34" charset="0"/>
                <a:cs typeface="Arial" panose="020B0604020202020204" pitchFamily="34" charset="0"/>
              </a:rPr>
              <a:t>Virus de Inmunodeficiencia Humana - VIH</a:t>
            </a:r>
          </a:p>
        </p:txBody>
      </p:sp>
      <p:pic>
        <p:nvPicPr>
          <p:cNvPr id="8" name="Imagen 7"/>
          <p:cNvPicPr>
            <a:picLocks noChangeAspect="1"/>
          </p:cNvPicPr>
          <p:nvPr/>
        </p:nvPicPr>
        <p:blipFill>
          <a:blip r:embed="rId3"/>
          <a:stretch>
            <a:fillRect/>
          </a:stretch>
        </p:blipFill>
        <p:spPr>
          <a:xfrm>
            <a:off x="1131226" y="5589413"/>
            <a:ext cx="4572396" cy="2743438"/>
          </a:xfrm>
          <a:prstGeom prst="rect">
            <a:avLst/>
          </a:prstGeom>
        </p:spPr>
      </p:pic>
      <p:pic>
        <p:nvPicPr>
          <p:cNvPr id="13" name="Imagen 12"/>
          <p:cNvPicPr>
            <a:picLocks noChangeAspect="1"/>
          </p:cNvPicPr>
          <p:nvPr/>
        </p:nvPicPr>
        <p:blipFill>
          <a:blip r:embed="rId4"/>
          <a:stretch>
            <a:fillRect/>
          </a:stretch>
        </p:blipFill>
        <p:spPr>
          <a:xfrm>
            <a:off x="1131226" y="2506186"/>
            <a:ext cx="4646142" cy="2787685"/>
          </a:xfrm>
          <a:prstGeom prst="rect">
            <a:avLst/>
          </a:prstGeom>
        </p:spPr>
      </p:pic>
      <p:sp>
        <p:nvSpPr>
          <p:cNvPr id="20" name="CuadroTexto 19">
            <a:extLst>
              <a:ext uri="{FF2B5EF4-FFF2-40B4-BE49-F238E27FC236}">
                <a16:creationId xmlns:a16="http://schemas.microsoft.com/office/drawing/2014/main" id="{16EEB4BA-AD63-B9A7-4DD1-DDCDA973B065}"/>
              </a:ext>
            </a:extLst>
          </p:cNvPr>
          <p:cNvSpPr txBox="1"/>
          <p:nvPr/>
        </p:nvSpPr>
        <p:spPr>
          <a:xfrm>
            <a:off x="129075" y="5143649"/>
            <a:ext cx="6576698" cy="461665"/>
          </a:xfrm>
          <a:prstGeom prst="rect">
            <a:avLst/>
          </a:prstGeom>
          <a:noFill/>
          <a:ln>
            <a:noFill/>
          </a:ln>
        </p:spPr>
        <p:txBody>
          <a:bodyPr wrap="square">
            <a:spAutoFit/>
          </a:bodyPr>
          <a:lstStyle/>
          <a:p>
            <a:pPr algn="just"/>
            <a:r>
              <a:rPr lang="es-MX" sz="1200" b="1" dirty="0">
                <a:latin typeface="Arial" panose="020B0604020202020204" pitchFamily="34" charset="0"/>
                <a:cs typeface="Arial" panose="020B0604020202020204" pitchFamily="34" charset="0"/>
              </a:rPr>
              <a:t>Grafico 2</a:t>
            </a:r>
            <a:r>
              <a:rPr lang="es-MX" sz="1200" b="1"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Muestra el comportamiento </a:t>
            </a:r>
            <a:r>
              <a:rPr lang="es-MX" sz="1200" dirty="0" smtClean="0">
                <a:latin typeface="Arial" panose="020B0604020202020204" pitchFamily="34" charset="0"/>
                <a:cs typeface="Arial" panose="020B0604020202020204" pitchFamily="34" charset="0"/>
              </a:rPr>
              <a:t>del VIH/SIDA entre el 2021 a una proyección hasta el 2023, donde se observa una progresión de casos en el tiempo </a:t>
            </a:r>
            <a:r>
              <a:rPr lang="es-MX" sz="1200" dirty="0">
                <a:latin typeface="Arial" panose="020B0604020202020204" pitchFamily="34" charset="0"/>
                <a:cs typeface="Arial" panose="020B0604020202020204" pitchFamily="34" charset="0"/>
              </a:rPr>
              <a:t>(</a:t>
            </a:r>
            <a:r>
              <a:rPr lang="es-MX" sz="1200" b="1" dirty="0">
                <a:latin typeface="Arial" panose="020B0604020202020204" pitchFamily="34" charset="0"/>
                <a:cs typeface="Arial" panose="020B0604020202020204" pitchFamily="34" charset="0"/>
              </a:rPr>
              <a:t>SIVIGILA </a:t>
            </a:r>
            <a:r>
              <a:rPr lang="es-MX" sz="1200" dirty="0">
                <a:latin typeface="Arial" panose="020B0604020202020204" pitchFamily="34" charset="0"/>
                <a:cs typeface="Arial" panose="020B0604020202020204" pitchFamily="34" charset="0"/>
              </a:rPr>
              <a:t>(07/2023</a:t>
            </a:r>
            <a:r>
              <a:rPr lang="es-MX" sz="1200" dirty="0" smtClean="0">
                <a:latin typeface="Arial" panose="020B0604020202020204" pitchFamily="34" charset="0"/>
                <a:cs typeface="Arial" panose="020B0604020202020204" pitchFamily="34" charset="0"/>
              </a:rPr>
              <a:t>).</a:t>
            </a:r>
            <a:endParaRPr lang="es-MX" sz="1200" dirty="0">
              <a:latin typeface="Arial" panose="020B0604020202020204" pitchFamily="34" charset="0"/>
              <a:cs typeface="Arial" panose="020B0604020202020204" pitchFamily="34" charset="0"/>
            </a:endParaRPr>
          </a:p>
        </p:txBody>
      </p:sp>
      <p:sp>
        <p:nvSpPr>
          <p:cNvPr id="15" name="CuadroTexto 14">
            <a:extLst>
              <a:ext uri="{FF2B5EF4-FFF2-40B4-BE49-F238E27FC236}">
                <a16:creationId xmlns:a16="http://schemas.microsoft.com/office/drawing/2014/main" id="{3A169BB0-FD48-B9C9-9E18-6F48932FB30B}"/>
              </a:ext>
            </a:extLst>
          </p:cNvPr>
          <p:cNvSpPr txBox="1"/>
          <p:nvPr/>
        </p:nvSpPr>
        <p:spPr>
          <a:xfrm>
            <a:off x="50594" y="2332383"/>
            <a:ext cx="3460750" cy="322845"/>
          </a:xfrm>
          <a:prstGeom prst="rect">
            <a:avLst/>
          </a:prstGeom>
          <a:noFill/>
        </p:spPr>
        <p:txBody>
          <a:bodyPr wrap="square">
            <a:spAutoFit/>
          </a:bodyPr>
          <a:lstStyle/>
          <a:p>
            <a:pPr>
              <a:lnSpc>
                <a:spcPct val="107000"/>
              </a:lnSpc>
              <a:spcAft>
                <a:spcPts val="800"/>
              </a:spcAft>
            </a:pPr>
            <a:r>
              <a:rPr lang="es-CO" sz="14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Epidemiologia en </a:t>
            </a:r>
            <a:r>
              <a:rPr lang="es-CO" sz="1400" b="1" dirty="0" smtClean="0">
                <a:solidFill>
                  <a:srgbClr val="00B0F0"/>
                </a:solidFill>
                <a:effectLst/>
                <a:latin typeface="Arial" panose="020B0604020202020204" pitchFamily="34" charset="0"/>
                <a:ea typeface="Calibri" panose="020F0502020204030204" pitchFamily="34" charset="0"/>
                <a:cs typeface="Arial" panose="020B0604020202020204" pitchFamily="34" charset="0"/>
              </a:rPr>
              <a:t>Pasto</a:t>
            </a:r>
            <a:endParaRPr lang="es-CO" sz="1400" dirty="0">
              <a:solidFill>
                <a:srgbClr val="00B0F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7078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4DF06EA-231F-1C27-9B59-622C4C347993}"/>
              </a:ext>
            </a:extLst>
          </p:cNvPr>
          <p:cNvSpPr txBox="1"/>
          <p:nvPr/>
        </p:nvSpPr>
        <p:spPr>
          <a:xfrm>
            <a:off x="10517" y="1320387"/>
            <a:ext cx="3094117"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Secretaría de Salud Municipal</a:t>
            </a:r>
          </a:p>
        </p:txBody>
      </p:sp>
      <p:sp>
        <p:nvSpPr>
          <p:cNvPr id="6" name="CuadroTexto 5">
            <a:extLst>
              <a:ext uri="{FF2B5EF4-FFF2-40B4-BE49-F238E27FC236}">
                <a16:creationId xmlns:a16="http://schemas.microsoft.com/office/drawing/2014/main" id="{E05BDCF7-47F5-2484-D5E6-D4E04D6B86B0}"/>
              </a:ext>
            </a:extLst>
          </p:cNvPr>
          <p:cNvSpPr txBox="1"/>
          <p:nvPr/>
        </p:nvSpPr>
        <p:spPr>
          <a:xfrm>
            <a:off x="434898" y="1534064"/>
            <a:ext cx="2007281"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San Juan de Pasto</a:t>
            </a:r>
          </a:p>
        </p:txBody>
      </p:sp>
      <p:sp>
        <p:nvSpPr>
          <p:cNvPr id="10" name="Rectángulo 9">
            <a:extLst>
              <a:ext uri="{FF2B5EF4-FFF2-40B4-BE49-F238E27FC236}">
                <a16:creationId xmlns:a16="http://schemas.microsoft.com/office/drawing/2014/main" id="{9E434476-A668-EE8C-A964-1D368A964175}"/>
              </a:ext>
            </a:extLst>
          </p:cNvPr>
          <p:cNvSpPr/>
          <p:nvPr/>
        </p:nvSpPr>
        <p:spPr>
          <a:xfrm>
            <a:off x="0" y="1891713"/>
            <a:ext cx="6858000" cy="4001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bg1"/>
              </a:solidFill>
            </a:endParaRPr>
          </a:p>
        </p:txBody>
      </p:sp>
      <p:pic>
        <p:nvPicPr>
          <p:cNvPr id="11" name="Imagen 3" descr="Logotipo, nombre de la empresa&#10;&#10;Descripción generada automáticamente">
            <a:extLst>
              <a:ext uri="{FF2B5EF4-FFF2-40B4-BE49-F238E27FC236}">
                <a16:creationId xmlns:a16="http://schemas.microsoft.com/office/drawing/2014/main" id="{839D63B8-DC87-22CF-BC00-5F734000A0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55" t="4907" r="69157" b="79914"/>
          <a:stretch/>
        </p:blipFill>
        <p:spPr bwMode="auto">
          <a:xfrm>
            <a:off x="774088" y="232109"/>
            <a:ext cx="1149149" cy="111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Texto 3">
            <a:extLst>
              <a:ext uri="{FF2B5EF4-FFF2-40B4-BE49-F238E27FC236}">
                <a16:creationId xmlns:a16="http://schemas.microsoft.com/office/drawing/2014/main" id="{0EF48C40-BE98-D789-087D-880697911EAB}"/>
              </a:ext>
            </a:extLst>
          </p:cNvPr>
          <p:cNvSpPr txBox="1"/>
          <p:nvPr/>
        </p:nvSpPr>
        <p:spPr>
          <a:xfrm>
            <a:off x="298256" y="1878320"/>
            <a:ext cx="2518638" cy="400110"/>
          </a:xfrm>
          <a:prstGeom prst="rect">
            <a:avLst/>
          </a:prstGeom>
          <a:noFill/>
        </p:spPr>
        <p:txBody>
          <a:bodyPr wrap="none" rtlCol="0">
            <a:spAutoFit/>
          </a:bodyPr>
          <a:lstStyle/>
          <a:p>
            <a:r>
              <a:rPr lang="es-MX" sz="2000" b="1" dirty="0">
                <a:solidFill>
                  <a:schemeClr val="bg1"/>
                </a:solidFill>
                <a:latin typeface="Arial" panose="020B0604020202020204" pitchFamily="34" charset="0"/>
                <a:cs typeface="Arial" panose="020B0604020202020204" pitchFamily="34" charset="0"/>
              </a:rPr>
              <a:t>Boletín Informativo</a:t>
            </a:r>
          </a:p>
        </p:txBody>
      </p:sp>
      <p:sp>
        <p:nvSpPr>
          <p:cNvPr id="19" name="Rectángulo 18">
            <a:extLst>
              <a:ext uri="{FF2B5EF4-FFF2-40B4-BE49-F238E27FC236}">
                <a16:creationId xmlns:a16="http://schemas.microsoft.com/office/drawing/2014/main" id="{ABFCF3A5-B242-EA70-7883-E9A14BDA6902}"/>
              </a:ext>
            </a:extLst>
          </p:cNvPr>
          <p:cNvSpPr/>
          <p:nvPr/>
        </p:nvSpPr>
        <p:spPr>
          <a:xfrm>
            <a:off x="0" y="8810266"/>
            <a:ext cx="6858000" cy="33373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bg1"/>
              </a:solidFill>
            </a:endParaRPr>
          </a:p>
        </p:txBody>
      </p:sp>
      <p:sp>
        <p:nvSpPr>
          <p:cNvPr id="21" name="CuadroTexto 20">
            <a:extLst>
              <a:ext uri="{FF2B5EF4-FFF2-40B4-BE49-F238E27FC236}">
                <a16:creationId xmlns:a16="http://schemas.microsoft.com/office/drawing/2014/main" id="{7252C76E-12BF-E13D-7262-94663BB891C4}"/>
              </a:ext>
            </a:extLst>
          </p:cNvPr>
          <p:cNvSpPr txBox="1"/>
          <p:nvPr/>
        </p:nvSpPr>
        <p:spPr>
          <a:xfrm>
            <a:off x="204434" y="8878438"/>
            <a:ext cx="4780161" cy="215444"/>
          </a:xfrm>
          <a:prstGeom prst="rect">
            <a:avLst/>
          </a:prstGeom>
          <a:noFill/>
        </p:spPr>
        <p:txBody>
          <a:bodyPr wrap="square">
            <a:spAutoFit/>
          </a:bodyPr>
          <a:lstStyle/>
          <a:p>
            <a:r>
              <a:rPr lang="es-MX" sz="800" dirty="0">
                <a:solidFill>
                  <a:schemeClr val="bg1"/>
                </a:solidFill>
                <a:latin typeface="Arial" panose="020B0604020202020204" pitchFamily="34" charset="0"/>
                <a:cs typeface="Arial" panose="020B0604020202020204" pitchFamily="34" charset="0"/>
              </a:rPr>
              <a:t>Tel. 602 7238803, Centro Administrativo Municipal - CAM </a:t>
            </a:r>
            <a:r>
              <a:rPr lang="es-MX" sz="800" dirty="0" err="1">
                <a:solidFill>
                  <a:schemeClr val="bg1"/>
                </a:solidFill>
                <a:latin typeface="Arial" panose="020B0604020202020204" pitchFamily="34" charset="0"/>
                <a:cs typeface="Arial" panose="020B0604020202020204" pitchFamily="34" charset="0"/>
              </a:rPr>
              <a:t>Anganoy</a:t>
            </a:r>
            <a:r>
              <a:rPr lang="es-MX" sz="800" dirty="0">
                <a:solidFill>
                  <a:schemeClr val="bg1"/>
                </a:solidFill>
                <a:latin typeface="Arial" panose="020B0604020202020204" pitchFamily="34" charset="0"/>
                <a:cs typeface="Arial" panose="020B0604020202020204" pitchFamily="34" charset="0"/>
              </a:rPr>
              <a:t>, san Juan de Pasto - Nariño</a:t>
            </a:r>
          </a:p>
        </p:txBody>
      </p:sp>
      <p:sp>
        <p:nvSpPr>
          <p:cNvPr id="28" name="CuadroTexto 27">
            <a:extLst>
              <a:ext uri="{FF2B5EF4-FFF2-40B4-BE49-F238E27FC236}">
                <a16:creationId xmlns:a16="http://schemas.microsoft.com/office/drawing/2014/main" id="{EF7B69C9-747A-C7FA-7C7F-8B4B9C53EFF0}"/>
              </a:ext>
            </a:extLst>
          </p:cNvPr>
          <p:cNvSpPr txBox="1"/>
          <p:nvPr/>
        </p:nvSpPr>
        <p:spPr>
          <a:xfrm>
            <a:off x="3573411" y="1943318"/>
            <a:ext cx="2739853" cy="307777"/>
          </a:xfrm>
          <a:prstGeom prst="rect">
            <a:avLst/>
          </a:prstGeom>
          <a:noFill/>
        </p:spPr>
        <p:txBody>
          <a:bodyPr wrap="none" rtlCol="0">
            <a:spAutoFit/>
          </a:bodyPr>
          <a:lstStyle/>
          <a:p>
            <a:r>
              <a:rPr lang="es-MX" sz="1400" dirty="0">
                <a:solidFill>
                  <a:schemeClr val="bg1"/>
                </a:solidFill>
              </a:rPr>
              <a:t>No. </a:t>
            </a:r>
            <a:r>
              <a:rPr lang="es-MX" sz="1400" dirty="0" smtClean="0">
                <a:solidFill>
                  <a:schemeClr val="bg1"/>
                </a:solidFill>
              </a:rPr>
              <a:t>007 Julio </a:t>
            </a:r>
            <a:r>
              <a:rPr lang="es-MX" sz="1400" dirty="0">
                <a:solidFill>
                  <a:schemeClr val="bg1"/>
                </a:solidFill>
              </a:rPr>
              <a:t>de 2022 – ISSN: </a:t>
            </a:r>
            <a:r>
              <a:rPr lang="es-MX" sz="1400" dirty="0" err="1">
                <a:solidFill>
                  <a:schemeClr val="bg1"/>
                </a:solidFill>
              </a:rPr>
              <a:t>xxxx</a:t>
            </a:r>
            <a:endParaRPr lang="es-MX" sz="1400" dirty="0">
              <a:solidFill>
                <a:schemeClr val="bg1"/>
              </a:solidFill>
            </a:endParaRPr>
          </a:p>
        </p:txBody>
      </p:sp>
      <p:sp>
        <p:nvSpPr>
          <p:cNvPr id="18" name="CuadroTexto 17">
            <a:extLst>
              <a:ext uri="{FF2B5EF4-FFF2-40B4-BE49-F238E27FC236}">
                <a16:creationId xmlns:a16="http://schemas.microsoft.com/office/drawing/2014/main" id="{16EEB4BA-AD63-B9A7-4DD1-DDCDA973B065}"/>
              </a:ext>
            </a:extLst>
          </p:cNvPr>
          <p:cNvSpPr txBox="1"/>
          <p:nvPr/>
        </p:nvSpPr>
        <p:spPr>
          <a:xfrm>
            <a:off x="119616" y="7934694"/>
            <a:ext cx="6576698" cy="830997"/>
          </a:xfrm>
          <a:prstGeom prst="rect">
            <a:avLst/>
          </a:prstGeom>
          <a:noFill/>
          <a:ln>
            <a:noFill/>
          </a:ln>
        </p:spPr>
        <p:txBody>
          <a:bodyPr wrap="square">
            <a:spAutoFit/>
          </a:bodyPr>
          <a:lstStyle/>
          <a:p>
            <a:pPr algn="just"/>
            <a:r>
              <a:rPr lang="es-MX" sz="1200" b="1" dirty="0">
                <a:latin typeface="Arial" panose="020B0604020202020204" pitchFamily="34" charset="0"/>
                <a:cs typeface="Arial" panose="020B0604020202020204" pitchFamily="34" charset="0"/>
              </a:rPr>
              <a:t>Grafico </a:t>
            </a:r>
            <a:r>
              <a:rPr lang="es-MX" sz="1200" b="1" dirty="0" smtClean="0">
                <a:latin typeface="Arial" panose="020B0604020202020204" pitchFamily="34" charset="0"/>
                <a:cs typeface="Arial" panose="020B0604020202020204" pitchFamily="34" charset="0"/>
              </a:rPr>
              <a:t>5. </a:t>
            </a:r>
            <a:r>
              <a:rPr lang="es-MX" sz="1200" dirty="0">
                <a:latin typeface="Arial" panose="020B0604020202020204" pitchFamily="34" charset="0"/>
                <a:cs typeface="Arial" panose="020B0604020202020204" pitchFamily="34" charset="0"/>
              </a:rPr>
              <a:t>Muestra el comportamiento </a:t>
            </a:r>
            <a:r>
              <a:rPr lang="es-MX" sz="1200" dirty="0" smtClean="0">
                <a:latin typeface="Arial" panose="020B0604020202020204" pitchFamily="34" charset="0"/>
                <a:cs typeface="Arial" panose="020B0604020202020204" pitchFamily="34" charset="0"/>
              </a:rPr>
              <a:t>del VIH/SIDA en grupos etarios por sexo, siendo los de mayor proporción el sexo masculino en comparación con el femenino, en edades entre 21 y 40 años los mas representativos, llamando la tención la frecuencia en los menores de 20 años dado su inicio temprano (</a:t>
            </a:r>
            <a:r>
              <a:rPr lang="es-MX" sz="1200" b="1" dirty="0" smtClean="0">
                <a:latin typeface="Arial" panose="020B0604020202020204" pitchFamily="34" charset="0"/>
                <a:cs typeface="Arial" panose="020B0604020202020204" pitchFamily="34" charset="0"/>
              </a:rPr>
              <a:t>SIVIGILA </a:t>
            </a:r>
            <a:r>
              <a:rPr lang="es-MX" sz="1200" dirty="0" smtClean="0">
                <a:latin typeface="Arial" panose="020B0604020202020204" pitchFamily="34" charset="0"/>
                <a:cs typeface="Arial" panose="020B0604020202020204" pitchFamily="34" charset="0"/>
              </a:rPr>
              <a:t>(07/2023).</a:t>
            </a:r>
            <a:endParaRPr lang="es-MX" sz="1200"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981DD306-002E-90E3-7902-DAB0C455D792}"/>
              </a:ext>
            </a:extLst>
          </p:cNvPr>
          <p:cNvSpPr txBox="1"/>
          <p:nvPr/>
        </p:nvSpPr>
        <p:spPr>
          <a:xfrm>
            <a:off x="2249404" y="706460"/>
            <a:ext cx="4390103" cy="830997"/>
          </a:xfrm>
          <a:prstGeom prst="rect">
            <a:avLst/>
          </a:prstGeom>
          <a:noFill/>
        </p:spPr>
        <p:txBody>
          <a:bodyPr wrap="square">
            <a:spAutoFit/>
          </a:bodyPr>
          <a:lstStyle/>
          <a:p>
            <a:pPr algn="r"/>
            <a:r>
              <a:rPr lang="es-MX" sz="2400" b="1" dirty="0">
                <a:solidFill>
                  <a:srgbClr val="00B0F0"/>
                </a:solidFill>
                <a:latin typeface="Arial" panose="020B0604020202020204" pitchFamily="34" charset="0"/>
                <a:cs typeface="Arial" panose="020B0604020202020204" pitchFamily="34" charset="0"/>
              </a:rPr>
              <a:t>Virus de Inmunodeficiencia Humana - VIH</a:t>
            </a:r>
          </a:p>
        </p:txBody>
      </p:sp>
      <p:sp>
        <p:nvSpPr>
          <p:cNvPr id="20" name="CuadroTexto 19">
            <a:extLst>
              <a:ext uri="{FF2B5EF4-FFF2-40B4-BE49-F238E27FC236}">
                <a16:creationId xmlns:a16="http://schemas.microsoft.com/office/drawing/2014/main" id="{16EEB4BA-AD63-B9A7-4DD1-DDCDA973B065}"/>
              </a:ext>
            </a:extLst>
          </p:cNvPr>
          <p:cNvSpPr txBox="1"/>
          <p:nvPr/>
        </p:nvSpPr>
        <p:spPr>
          <a:xfrm>
            <a:off x="119616" y="4891319"/>
            <a:ext cx="6576698" cy="646331"/>
          </a:xfrm>
          <a:prstGeom prst="rect">
            <a:avLst/>
          </a:prstGeom>
          <a:noFill/>
          <a:ln>
            <a:noFill/>
          </a:ln>
        </p:spPr>
        <p:txBody>
          <a:bodyPr wrap="square">
            <a:spAutoFit/>
          </a:bodyPr>
          <a:lstStyle/>
          <a:p>
            <a:pPr algn="just"/>
            <a:r>
              <a:rPr lang="es-MX" sz="1200" b="1" dirty="0">
                <a:latin typeface="Arial" panose="020B0604020202020204" pitchFamily="34" charset="0"/>
                <a:cs typeface="Arial" panose="020B0604020202020204" pitchFamily="34" charset="0"/>
              </a:rPr>
              <a:t>Grafico </a:t>
            </a:r>
            <a:r>
              <a:rPr lang="es-MX" sz="1200" b="1" dirty="0" smtClean="0">
                <a:latin typeface="Arial" panose="020B0604020202020204" pitchFamily="34" charset="0"/>
                <a:cs typeface="Arial" panose="020B0604020202020204" pitchFamily="34" charset="0"/>
              </a:rPr>
              <a:t>4. </a:t>
            </a:r>
            <a:r>
              <a:rPr lang="es-MX" sz="1200" dirty="0">
                <a:latin typeface="Arial" panose="020B0604020202020204" pitchFamily="34" charset="0"/>
                <a:cs typeface="Arial" panose="020B0604020202020204" pitchFamily="34" charset="0"/>
              </a:rPr>
              <a:t>Muestra el comportamiento </a:t>
            </a:r>
            <a:r>
              <a:rPr lang="es-MX" sz="1200" dirty="0" smtClean="0">
                <a:latin typeface="Arial" panose="020B0604020202020204" pitchFamily="34" charset="0"/>
                <a:cs typeface="Arial" panose="020B0604020202020204" pitchFamily="34" charset="0"/>
              </a:rPr>
              <a:t>de población colombiana y extranjera con VIH/SIDA, donde se observa mayor numero de casos de colombianos en comparación a los venezolanos </a:t>
            </a:r>
            <a:r>
              <a:rPr lang="es-MX" sz="1200" dirty="0">
                <a:solidFill>
                  <a:srgbClr val="FF0000"/>
                </a:solidFill>
                <a:latin typeface="Arial" panose="020B0604020202020204" pitchFamily="34" charset="0"/>
                <a:cs typeface="Arial" panose="020B0604020202020204" pitchFamily="34" charset="0"/>
              </a:rPr>
              <a:t>(</a:t>
            </a:r>
            <a:r>
              <a:rPr lang="es-MX" sz="1200" b="1" dirty="0">
                <a:latin typeface="Arial" panose="020B0604020202020204" pitchFamily="34" charset="0"/>
                <a:cs typeface="Arial" panose="020B0604020202020204" pitchFamily="34" charset="0"/>
              </a:rPr>
              <a:t>SIVIGILA </a:t>
            </a:r>
            <a:r>
              <a:rPr lang="es-MX" sz="1200" dirty="0">
                <a:latin typeface="Arial" panose="020B0604020202020204" pitchFamily="34" charset="0"/>
                <a:cs typeface="Arial" panose="020B0604020202020204" pitchFamily="34" charset="0"/>
              </a:rPr>
              <a:t>(07/2023</a:t>
            </a:r>
            <a:r>
              <a:rPr lang="es-MX" sz="1200" dirty="0" smtClean="0">
                <a:latin typeface="Arial" panose="020B0604020202020204" pitchFamily="34" charset="0"/>
                <a:cs typeface="Arial" panose="020B0604020202020204" pitchFamily="34" charset="0"/>
              </a:rPr>
              <a:t>)</a:t>
            </a:r>
            <a:r>
              <a:rPr lang="es-MX" sz="1200" dirty="0" smtClean="0">
                <a:solidFill>
                  <a:srgbClr val="FF0000"/>
                </a:solidFill>
                <a:latin typeface="Arial" panose="020B0604020202020204" pitchFamily="34" charset="0"/>
                <a:cs typeface="Arial" panose="020B0604020202020204" pitchFamily="34" charset="0"/>
              </a:rPr>
              <a:t>.</a:t>
            </a:r>
            <a:endParaRPr lang="es-MX" sz="1200" dirty="0">
              <a:latin typeface="Arial" panose="020B0604020202020204" pitchFamily="34" charset="0"/>
              <a:cs typeface="Arial" panose="020B0604020202020204" pitchFamily="34" charset="0"/>
            </a:endParaRPr>
          </a:p>
        </p:txBody>
      </p:sp>
      <p:pic>
        <p:nvPicPr>
          <p:cNvPr id="16" name="Imagen 15"/>
          <p:cNvPicPr>
            <a:picLocks noChangeAspect="1"/>
          </p:cNvPicPr>
          <p:nvPr/>
        </p:nvPicPr>
        <p:blipFill>
          <a:blip r:embed="rId3"/>
          <a:stretch>
            <a:fillRect/>
          </a:stretch>
        </p:blipFill>
        <p:spPr>
          <a:xfrm>
            <a:off x="1171446" y="2311165"/>
            <a:ext cx="4645154" cy="2638194"/>
          </a:xfrm>
          <a:prstGeom prst="rect">
            <a:avLst/>
          </a:prstGeom>
        </p:spPr>
      </p:pic>
      <p:pic>
        <p:nvPicPr>
          <p:cNvPr id="17" name="Imagen 16"/>
          <p:cNvPicPr>
            <a:picLocks noChangeAspect="1"/>
          </p:cNvPicPr>
          <p:nvPr/>
        </p:nvPicPr>
        <p:blipFill>
          <a:blip r:embed="rId4"/>
          <a:stretch>
            <a:fillRect/>
          </a:stretch>
        </p:blipFill>
        <p:spPr>
          <a:xfrm>
            <a:off x="1140212" y="5375609"/>
            <a:ext cx="4676388" cy="2528968"/>
          </a:xfrm>
          <a:prstGeom prst="rect">
            <a:avLst/>
          </a:prstGeom>
        </p:spPr>
      </p:pic>
      <p:sp>
        <p:nvSpPr>
          <p:cNvPr id="2" name="Rectángulo 1"/>
          <p:cNvSpPr/>
          <p:nvPr/>
        </p:nvSpPr>
        <p:spPr>
          <a:xfrm>
            <a:off x="77931" y="2336399"/>
            <a:ext cx="1923925" cy="289951"/>
          </a:xfrm>
          <a:prstGeom prst="rect">
            <a:avLst/>
          </a:prstGeom>
        </p:spPr>
        <p:txBody>
          <a:bodyPr wrap="none">
            <a:spAutoFit/>
          </a:bodyPr>
          <a:lstStyle/>
          <a:p>
            <a:pPr>
              <a:lnSpc>
                <a:spcPct val="107000"/>
              </a:lnSpc>
              <a:spcAft>
                <a:spcPts val="800"/>
              </a:spcAft>
            </a:pPr>
            <a:r>
              <a:rPr lang="es-CO" sz="1200" b="1" dirty="0">
                <a:solidFill>
                  <a:srgbClr val="00B0F0"/>
                </a:solidFill>
                <a:latin typeface="Arial" panose="020B0604020202020204" pitchFamily="34" charset="0"/>
                <a:ea typeface="Calibri" panose="020F0502020204030204" pitchFamily="34" charset="0"/>
                <a:cs typeface="Arial" panose="020B0604020202020204" pitchFamily="34" charset="0"/>
              </a:rPr>
              <a:t>Epidemiologia en Pasto</a:t>
            </a:r>
            <a:endParaRPr lang="es-CO" sz="1200" dirty="0">
              <a:solidFill>
                <a:srgbClr val="00B0F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9826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996740A5-D497-6F99-BCEA-B3526BC6AB54}"/>
              </a:ext>
            </a:extLst>
          </p:cNvPr>
          <p:cNvSpPr/>
          <p:nvPr/>
        </p:nvSpPr>
        <p:spPr>
          <a:xfrm>
            <a:off x="0" y="8810266"/>
            <a:ext cx="6858000" cy="33373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bg1"/>
              </a:solidFill>
            </a:endParaRPr>
          </a:p>
        </p:txBody>
      </p:sp>
      <p:sp>
        <p:nvSpPr>
          <p:cNvPr id="7" name="CuadroTexto 6">
            <a:extLst>
              <a:ext uri="{FF2B5EF4-FFF2-40B4-BE49-F238E27FC236}">
                <a16:creationId xmlns:a16="http://schemas.microsoft.com/office/drawing/2014/main" id="{BF621FE0-E038-11F3-2DAB-4CC70F277861}"/>
              </a:ext>
            </a:extLst>
          </p:cNvPr>
          <p:cNvSpPr txBox="1"/>
          <p:nvPr/>
        </p:nvSpPr>
        <p:spPr>
          <a:xfrm>
            <a:off x="204434" y="8878438"/>
            <a:ext cx="4780161" cy="215444"/>
          </a:xfrm>
          <a:prstGeom prst="rect">
            <a:avLst/>
          </a:prstGeom>
          <a:noFill/>
        </p:spPr>
        <p:txBody>
          <a:bodyPr wrap="square">
            <a:spAutoFit/>
          </a:bodyPr>
          <a:lstStyle/>
          <a:p>
            <a:r>
              <a:rPr lang="es-MX" sz="800" dirty="0">
                <a:solidFill>
                  <a:schemeClr val="bg1"/>
                </a:solidFill>
                <a:latin typeface="Arial" panose="020B0604020202020204" pitchFamily="34" charset="0"/>
                <a:cs typeface="Arial" panose="020B0604020202020204" pitchFamily="34" charset="0"/>
              </a:rPr>
              <a:t>Tel. 602 7238803, Centro Administrativo Municipal - CAM </a:t>
            </a:r>
            <a:r>
              <a:rPr lang="es-MX" sz="800" dirty="0" err="1">
                <a:solidFill>
                  <a:schemeClr val="bg1"/>
                </a:solidFill>
                <a:latin typeface="Arial" panose="020B0604020202020204" pitchFamily="34" charset="0"/>
                <a:cs typeface="Arial" panose="020B0604020202020204" pitchFamily="34" charset="0"/>
              </a:rPr>
              <a:t>Anganoy</a:t>
            </a:r>
            <a:r>
              <a:rPr lang="es-MX" sz="800" dirty="0">
                <a:solidFill>
                  <a:schemeClr val="bg1"/>
                </a:solidFill>
                <a:latin typeface="Arial" panose="020B0604020202020204" pitchFamily="34" charset="0"/>
                <a:cs typeface="Arial" panose="020B0604020202020204" pitchFamily="34" charset="0"/>
              </a:rPr>
              <a:t>, san Juan de Pasto - Nariño</a:t>
            </a:r>
          </a:p>
        </p:txBody>
      </p:sp>
      <p:sp>
        <p:nvSpPr>
          <p:cNvPr id="3" name="CuadroTexto 2">
            <a:extLst>
              <a:ext uri="{FF2B5EF4-FFF2-40B4-BE49-F238E27FC236}">
                <a16:creationId xmlns:a16="http://schemas.microsoft.com/office/drawing/2014/main" id="{C3E289F8-1A38-B79F-EE0B-298C0EB6D4F5}"/>
              </a:ext>
            </a:extLst>
          </p:cNvPr>
          <p:cNvSpPr txBox="1"/>
          <p:nvPr/>
        </p:nvSpPr>
        <p:spPr>
          <a:xfrm>
            <a:off x="294141" y="4929234"/>
            <a:ext cx="6269717" cy="2139047"/>
          </a:xfrm>
          <a:prstGeom prst="rect">
            <a:avLst/>
          </a:prstGeom>
          <a:noFill/>
        </p:spPr>
        <p:txBody>
          <a:bodyPr wrap="square">
            <a:spAutoFit/>
          </a:bodyPr>
          <a:lstStyle/>
          <a:p>
            <a:pPr algn="just"/>
            <a:r>
              <a:rPr lang="es-MX" sz="1200" b="1" dirty="0">
                <a:solidFill>
                  <a:srgbClr val="00B0F0"/>
                </a:solidFill>
                <a:latin typeface="Arial" panose="020B0604020202020204" pitchFamily="34" charset="0"/>
                <a:cs typeface="Arial" panose="020B0604020202020204" pitchFamily="34" charset="0"/>
              </a:rPr>
              <a:t>Fuentes</a:t>
            </a:r>
          </a:p>
          <a:p>
            <a:pPr algn="just"/>
            <a:endParaRPr lang="de-DE" sz="1100" dirty="0">
              <a:latin typeface="Arial" panose="020B0604020202020204" pitchFamily="34" charset="0"/>
              <a:cs typeface="Arial" panose="020B0604020202020204" pitchFamily="34" charset="0"/>
            </a:endParaRPr>
          </a:p>
          <a:p>
            <a:pPr marL="285750" indent="-285750" algn="just">
              <a:buFontTx/>
              <a:buChar char="-"/>
            </a:pPr>
            <a:r>
              <a:rPr lang="en-US" sz="1100" dirty="0" smtClean="0">
                <a:latin typeface="Arial" panose="020B0604020202020204" pitchFamily="34" charset="0"/>
                <a:cs typeface="Arial" panose="020B0604020202020204" pitchFamily="34" charset="0"/>
              </a:rPr>
              <a:t>National</a:t>
            </a:r>
            <a:r>
              <a:rPr lang="es-MX" sz="110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Foundations</a:t>
            </a:r>
            <a:r>
              <a:rPr lang="es-MX" sz="110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for</a:t>
            </a:r>
            <a:r>
              <a:rPr lang="es-MX" sz="110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Infections</a:t>
            </a:r>
            <a:r>
              <a:rPr lang="es-MX" sz="110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Diseases</a:t>
            </a:r>
            <a:r>
              <a:rPr lang="es-MX" sz="1100" dirty="0" smtClean="0">
                <a:latin typeface="Arial" panose="020B0604020202020204" pitchFamily="34" charset="0"/>
                <a:cs typeface="Arial" panose="020B0604020202020204" pitchFamily="34" charset="0"/>
              </a:rPr>
              <a:t>. [01/01/2023</a:t>
            </a:r>
            <a:r>
              <a:rPr lang="es-MX" sz="1100" dirty="0">
                <a:latin typeface="Arial" panose="020B0604020202020204" pitchFamily="34" charset="0"/>
                <a:cs typeface="Arial" panose="020B0604020202020204" pitchFamily="34" charset="0"/>
              </a:rPr>
              <a:t>] https://www.nfid.org/infectious-diseases/hiv-aids/</a:t>
            </a:r>
          </a:p>
          <a:p>
            <a:pPr algn="just"/>
            <a:endParaRPr lang="es-MX" sz="1100" dirty="0" smtClean="0">
              <a:latin typeface="Arial" panose="020B0604020202020204" pitchFamily="34" charset="0"/>
              <a:cs typeface="Arial" panose="020B0604020202020204" pitchFamily="34" charset="0"/>
            </a:endParaRPr>
          </a:p>
          <a:p>
            <a:pPr marL="285750" indent="-285750" algn="just">
              <a:buFontTx/>
              <a:buChar char="-"/>
            </a:pPr>
            <a:r>
              <a:rPr lang="es-MX" sz="1100" dirty="0">
                <a:latin typeface="Arial" panose="020B0604020202020204" pitchFamily="34" charset="0"/>
                <a:cs typeface="Arial" panose="020B0604020202020204" pitchFamily="34" charset="0"/>
              </a:rPr>
              <a:t>OMS (2023) VIH y sida. https://</a:t>
            </a:r>
            <a:r>
              <a:rPr lang="es-MX" sz="1100" dirty="0" smtClean="0">
                <a:latin typeface="Arial" panose="020B0604020202020204" pitchFamily="34" charset="0"/>
                <a:cs typeface="Arial" panose="020B0604020202020204" pitchFamily="34" charset="0"/>
              </a:rPr>
              <a:t>www.who.int/es/news-room/fact-sheets/detail/hiv-aids</a:t>
            </a:r>
          </a:p>
          <a:p>
            <a:pPr marL="285750" indent="-285750" algn="just">
              <a:buFontTx/>
              <a:buChar char="-"/>
            </a:pPr>
            <a:endParaRPr lang="es-MX" sz="1100" dirty="0">
              <a:latin typeface="Arial" panose="020B0604020202020204" pitchFamily="34" charset="0"/>
              <a:cs typeface="Arial" panose="020B0604020202020204" pitchFamily="34" charset="0"/>
            </a:endParaRPr>
          </a:p>
          <a:p>
            <a:pPr marL="285750" indent="-285750" algn="just">
              <a:buFontTx/>
              <a:buChar char="-"/>
            </a:pPr>
            <a:r>
              <a:rPr lang="es-MX" sz="1100" dirty="0" smtClean="0">
                <a:latin typeface="Arial" panose="020B0604020202020204" pitchFamily="34" charset="0"/>
                <a:cs typeface="Arial" panose="020B0604020202020204" pitchFamily="34" charset="0"/>
              </a:rPr>
              <a:t>Instituto </a:t>
            </a:r>
            <a:r>
              <a:rPr lang="es-MX" sz="1100" dirty="0">
                <a:latin typeface="Arial" panose="020B0604020202020204" pitchFamily="34" charset="0"/>
                <a:cs typeface="Arial" panose="020B0604020202020204" pitchFamily="34" charset="0"/>
              </a:rPr>
              <a:t>Nacional de Salud de Colombia. (2022). Informe sobre la situación del VIH en Colombia, 2021. Bogotá, Colombia: INS</a:t>
            </a:r>
            <a:r>
              <a:rPr lang="es-MX" sz="1100" dirty="0" smtClean="0">
                <a:latin typeface="Arial" panose="020B0604020202020204" pitchFamily="34" charset="0"/>
                <a:cs typeface="Arial" panose="020B0604020202020204" pitchFamily="34" charset="0"/>
              </a:rPr>
              <a:t>.</a:t>
            </a:r>
          </a:p>
          <a:p>
            <a:pPr algn="just"/>
            <a:endParaRPr lang="es-MX" sz="1100" dirty="0">
              <a:latin typeface="Arial" panose="020B0604020202020204" pitchFamily="34" charset="0"/>
              <a:cs typeface="Arial" panose="020B0604020202020204" pitchFamily="34" charset="0"/>
            </a:endParaRPr>
          </a:p>
          <a:p>
            <a:pPr marL="285750" indent="-285750" algn="just">
              <a:buFontTx/>
              <a:buChar char="-"/>
            </a:pPr>
            <a:r>
              <a:rPr lang="es-MX" sz="1100" dirty="0">
                <a:latin typeface="Arial" panose="020B0604020202020204" pitchFamily="34" charset="0"/>
                <a:cs typeface="Arial" panose="020B0604020202020204" pitchFamily="34" charset="0"/>
              </a:rPr>
              <a:t>Cuenta de Alto Costo de Colombia. (2022). Informe anual de la cuenta de Alto Costo de Colombia, 2021. Bogotá, Colombia: Cuenta de Alto Costo de Colombia.</a:t>
            </a:r>
            <a:endParaRPr lang="de-DE" sz="1100" dirty="0">
              <a:latin typeface="Arial" panose="020B0604020202020204" pitchFamily="34" charset="0"/>
              <a:cs typeface="Arial" panose="020B0604020202020204" pitchFamily="34" charset="0"/>
            </a:endParaRPr>
          </a:p>
        </p:txBody>
      </p:sp>
      <p:sp>
        <p:nvSpPr>
          <p:cNvPr id="16" name="CuadroTexto 15">
            <a:extLst>
              <a:ext uri="{FF2B5EF4-FFF2-40B4-BE49-F238E27FC236}">
                <a16:creationId xmlns:a16="http://schemas.microsoft.com/office/drawing/2014/main" id="{2CA80EF8-C483-9649-5A0C-FD2686275092}"/>
              </a:ext>
            </a:extLst>
          </p:cNvPr>
          <p:cNvSpPr txBox="1"/>
          <p:nvPr/>
        </p:nvSpPr>
        <p:spPr>
          <a:xfrm>
            <a:off x="169569" y="2436244"/>
            <a:ext cx="6269717" cy="2492990"/>
          </a:xfrm>
          <a:prstGeom prst="rect">
            <a:avLst/>
          </a:prstGeom>
          <a:noFill/>
        </p:spPr>
        <p:txBody>
          <a:bodyPr wrap="square">
            <a:spAutoFit/>
          </a:bodyPr>
          <a:lstStyle/>
          <a:p>
            <a:pPr algn="just"/>
            <a:r>
              <a:rPr lang="es-MX" sz="1200" b="1" dirty="0">
                <a:solidFill>
                  <a:srgbClr val="00B0F0"/>
                </a:solidFill>
                <a:latin typeface="Arial" panose="020B0604020202020204" pitchFamily="34" charset="0"/>
                <a:cs typeface="Arial" panose="020B0604020202020204" pitchFamily="34" charset="0"/>
              </a:rPr>
              <a:t>Conclusión</a:t>
            </a:r>
          </a:p>
          <a:p>
            <a:pPr algn="just"/>
            <a:endParaRPr lang="es-MX" sz="1200" dirty="0">
              <a:solidFill>
                <a:srgbClr val="BF5711"/>
              </a:solidFill>
              <a:latin typeface="Arial" panose="020B0604020202020204" pitchFamily="34" charset="0"/>
              <a:cs typeface="Arial" panose="020B0604020202020204" pitchFamily="34" charset="0"/>
            </a:endParaRPr>
          </a:p>
          <a:p>
            <a:pPr marL="171450" indent="-171450" algn="just">
              <a:buFontTx/>
              <a:buChar char="-"/>
            </a:pPr>
            <a:r>
              <a:rPr lang="es-MX" sz="1200" dirty="0">
                <a:solidFill>
                  <a:srgbClr val="1F1F1F"/>
                </a:solidFill>
                <a:latin typeface="Arial" panose="020B0604020202020204" pitchFamily="34" charset="0"/>
                <a:cs typeface="Arial" panose="020B0604020202020204" pitchFamily="34" charset="0"/>
              </a:rPr>
              <a:t>El aumento en el número de casos nuevos de </a:t>
            </a:r>
            <a:r>
              <a:rPr lang="es-MX" sz="1200" dirty="0" smtClean="0">
                <a:latin typeface="Arial" panose="020B0604020202020204" pitchFamily="34" charset="0"/>
                <a:cs typeface="Arial" panose="020B0604020202020204" pitchFamily="34" charset="0"/>
              </a:rPr>
              <a:t>VIH/SIDA </a:t>
            </a:r>
            <a:r>
              <a:rPr lang="es-MX" sz="1200" dirty="0">
                <a:latin typeface="Arial" panose="020B0604020202020204" pitchFamily="34" charset="0"/>
                <a:cs typeface="Arial" panose="020B0604020202020204" pitchFamily="34" charset="0"/>
              </a:rPr>
              <a:t>en Colombia al igual que en la ciudad de Pasto es una preocupación. Sin embargo, el hecho de que el 90% de las personas viviendo con VIH en Colombia estén en tratamiento antirretroviral es una buena noticia</a:t>
            </a:r>
            <a:r>
              <a:rPr lang="es-MX" sz="1200" dirty="0" smtClean="0">
                <a:latin typeface="Arial" panose="020B0604020202020204" pitchFamily="34" charset="0"/>
                <a:cs typeface="Arial" panose="020B0604020202020204" pitchFamily="34" charset="0"/>
              </a:rPr>
              <a:t>.</a:t>
            </a:r>
          </a:p>
          <a:p>
            <a:pPr algn="just"/>
            <a:endParaRPr lang="es-MX" sz="1200" dirty="0">
              <a:latin typeface="Arial" panose="020B0604020202020204" pitchFamily="34" charset="0"/>
              <a:cs typeface="Arial" panose="020B0604020202020204" pitchFamily="34" charset="0"/>
            </a:endParaRPr>
          </a:p>
          <a:p>
            <a:pPr marL="171450" indent="-171450" algn="just">
              <a:buFontTx/>
              <a:buChar char="-"/>
            </a:pPr>
            <a:r>
              <a:rPr lang="es-MX" sz="1200" dirty="0" smtClean="0">
                <a:latin typeface="Arial" panose="020B0604020202020204" pitchFamily="34" charset="0"/>
                <a:cs typeface="Arial" panose="020B0604020202020204" pitchFamily="34" charset="0"/>
              </a:rPr>
              <a:t>El evento de </a:t>
            </a:r>
            <a:r>
              <a:rPr lang="es-MX" sz="1200" dirty="0">
                <a:latin typeface="Arial" panose="020B0604020202020204" pitchFamily="34" charset="0"/>
                <a:cs typeface="Arial" panose="020B0604020202020204" pitchFamily="34" charset="0"/>
              </a:rPr>
              <a:t>VIH/SIDA </a:t>
            </a:r>
            <a:r>
              <a:rPr lang="es-MX" sz="1200" dirty="0" smtClean="0">
                <a:latin typeface="Arial" panose="020B0604020202020204" pitchFamily="34" charset="0"/>
                <a:cs typeface="Arial" panose="020B0604020202020204" pitchFamily="34" charset="0"/>
              </a:rPr>
              <a:t>propende en un 75% por el genero masculino en comparación con el femenino.</a:t>
            </a:r>
          </a:p>
          <a:p>
            <a:pPr marL="171450" indent="-171450" algn="just">
              <a:buFontTx/>
              <a:buChar char="-"/>
            </a:pPr>
            <a:endParaRPr lang="es-MX" sz="1200" dirty="0">
              <a:latin typeface="Arial" panose="020B0604020202020204" pitchFamily="34" charset="0"/>
              <a:cs typeface="Arial" panose="020B0604020202020204" pitchFamily="34" charset="0"/>
            </a:endParaRPr>
          </a:p>
          <a:p>
            <a:pPr marL="171450" indent="-171450" algn="just">
              <a:buFontTx/>
              <a:buChar char="-"/>
            </a:pPr>
            <a:r>
              <a:rPr lang="es-MX" sz="1200" dirty="0" smtClean="0">
                <a:latin typeface="Arial" panose="020B0604020202020204" pitchFamily="34" charset="0"/>
                <a:cs typeface="Arial" panose="020B0604020202020204" pitchFamily="34" charset="0"/>
              </a:rPr>
              <a:t>El comportamiento del evento en VIH/SIDA se concentra en el rango de edad temprana en mayor proporción, destacándose en menores de 20 - 40 años. </a:t>
            </a:r>
          </a:p>
          <a:p>
            <a:pPr marL="171450" indent="-171450" algn="just">
              <a:buFontTx/>
              <a:buChar char="-"/>
            </a:pPr>
            <a:endParaRPr lang="es-MX" sz="1200" dirty="0">
              <a:solidFill>
                <a:srgbClr val="1F1F1F"/>
              </a:solidFill>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84DF06EA-231F-1C27-9B59-622C4C347993}"/>
              </a:ext>
            </a:extLst>
          </p:cNvPr>
          <p:cNvSpPr txBox="1"/>
          <p:nvPr/>
        </p:nvSpPr>
        <p:spPr>
          <a:xfrm>
            <a:off x="10517" y="1320387"/>
            <a:ext cx="3094117"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Secretaría de Salud Municipal</a:t>
            </a:r>
          </a:p>
        </p:txBody>
      </p:sp>
      <p:sp>
        <p:nvSpPr>
          <p:cNvPr id="9" name="CuadroTexto 8">
            <a:extLst>
              <a:ext uri="{FF2B5EF4-FFF2-40B4-BE49-F238E27FC236}">
                <a16:creationId xmlns:a16="http://schemas.microsoft.com/office/drawing/2014/main" id="{E05BDCF7-47F5-2484-D5E6-D4E04D6B86B0}"/>
              </a:ext>
            </a:extLst>
          </p:cNvPr>
          <p:cNvSpPr txBox="1"/>
          <p:nvPr/>
        </p:nvSpPr>
        <p:spPr>
          <a:xfrm>
            <a:off x="434898" y="1534064"/>
            <a:ext cx="2007281" cy="338554"/>
          </a:xfrm>
          <a:prstGeom prst="rect">
            <a:avLst/>
          </a:prstGeom>
          <a:noFill/>
        </p:spPr>
        <p:txBody>
          <a:bodyPr wrap="none" rtlCol="0">
            <a:spAutoFit/>
          </a:bodyPr>
          <a:lstStyle/>
          <a:p>
            <a:r>
              <a:rPr lang="es-MX" sz="1600" b="1" dirty="0">
                <a:latin typeface="Arial" panose="020B0604020202020204" pitchFamily="34" charset="0"/>
                <a:cs typeface="Arial" panose="020B0604020202020204" pitchFamily="34" charset="0"/>
              </a:rPr>
              <a:t>San Juan de Pasto</a:t>
            </a:r>
          </a:p>
        </p:txBody>
      </p:sp>
      <p:sp>
        <p:nvSpPr>
          <p:cNvPr id="10" name="Rectángulo 9">
            <a:extLst>
              <a:ext uri="{FF2B5EF4-FFF2-40B4-BE49-F238E27FC236}">
                <a16:creationId xmlns:a16="http://schemas.microsoft.com/office/drawing/2014/main" id="{9E434476-A668-EE8C-A964-1D368A964175}"/>
              </a:ext>
            </a:extLst>
          </p:cNvPr>
          <p:cNvSpPr/>
          <p:nvPr/>
        </p:nvSpPr>
        <p:spPr>
          <a:xfrm>
            <a:off x="0" y="1891713"/>
            <a:ext cx="6858000" cy="4001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bg1"/>
              </a:solidFill>
            </a:endParaRPr>
          </a:p>
        </p:txBody>
      </p:sp>
      <p:pic>
        <p:nvPicPr>
          <p:cNvPr id="11" name="Imagen 3" descr="Logotipo, nombre de la empresa&#10;&#10;Descripción generada automáticamente">
            <a:extLst>
              <a:ext uri="{FF2B5EF4-FFF2-40B4-BE49-F238E27FC236}">
                <a16:creationId xmlns:a16="http://schemas.microsoft.com/office/drawing/2014/main" id="{839D63B8-DC87-22CF-BC00-5F734000A0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55" t="4907" r="69157" b="79914"/>
          <a:stretch/>
        </p:blipFill>
        <p:spPr bwMode="auto">
          <a:xfrm>
            <a:off x="774088" y="232109"/>
            <a:ext cx="1149149" cy="111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uadroTexto 11">
            <a:extLst>
              <a:ext uri="{FF2B5EF4-FFF2-40B4-BE49-F238E27FC236}">
                <a16:creationId xmlns:a16="http://schemas.microsoft.com/office/drawing/2014/main" id="{0EF48C40-BE98-D789-087D-880697911EAB}"/>
              </a:ext>
            </a:extLst>
          </p:cNvPr>
          <p:cNvSpPr txBox="1"/>
          <p:nvPr/>
        </p:nvSpPr>
        <p:spPr>
          <a:xfrm>
            <a:off x="298256" y="1878320"/>
            <a:ext cx="2518638" cy="400110"/>
          </a:xfrm>
          <a:prstGeom prst="rect">
            <a:avLst/>
          </a:prstGeom>
          <a:noFill/>
        </p:spPr>
        <p:txBody>
          <a:bodyPr wrap="none" rtlCol="0">
            <a:spAutoFit/>
          </a:bodyPr>
          <a:lstStyle/>
          <a:p>
            <a:r>
              <a:rPr lang="es-MX" sz="2000" b="1" dirty="0">
                <a:solidFill>
                  <a:schemeClr val="bg1"/>
                </a:solidFill>
                <a:latin typeface="Arial" panose="020B0604020202020204" pitchFamily="34" charset="0"/>
                <a:cs typeface="Arial" panose="020B0604020202020204" pitchFamily="34" charset="0"/>
              </a:rPr>
              <a:t>Boletín Informativo</a:t>
            </a:r>
          </a:p>
        </p:txBody>
      </p:sp>
      <p:sp>
        <p:nvSpPr>
          <p:cNvPr id="13" name="CuadroTexto 12">
            <a:extLst>
              <a:ext uri="{FF2B5EF4-FFF2-40B4-BE49-F238E27FC236}">
                <a16:creationId xmlns:a16="http://schemas.microsoft.com/office/drawing/2014/main" id="{EF7B69C9-747A-C7FA-7C7F-8B4B9C53EFF0}"/>
              </a:ext>
            </a:extLst>
          </p:cNvPr>
          <p:cNvSpPr txBox="1"/>
          <p:nvPr/>
        </p:nvSpPr>
        <p:spPr>
          <a:xfrm>
            <a:off x="3573411" y="1943318"/>
            <a:ext cx="2739853" cy="307777"/>
          </a:xfrm>
          <a:prstGeom prst="rect">
            <a:avLst/>
          </a:prstGeom>
          <a:noFill/>
        </p:spPr>
        <p:txBody>
          <a:bodyPr wrap="none" rtlCol="0">
            <a:spAutoFit/>
          </a:bodyPr>
          <a:lstStyle/>
          <a:p>
            <a:r>
              <a:rPr lang="es-MX" sz="1400" dirty="0">
                <a:solidFill>
                  <a:schemeClr val="bg1"/>
                </a:solidFill>
              </a:rPr>
              <a:t>No. </a:t>
            </a:r>
            <a:r>
              <a:rPr lang="es-MX" sz="1400" dirty="0" smtClean="0">
                <a:solidFill>
                  <a:schemeClr val="bg1"/>
                </a:solidFill>
              </a:rPr>
              <a:t>007 Julio </a:t>
            </a:r>
            <a:r>
              <a:rPr lang="es-MX" sz="1400" dirty="0">
                <a:solidFill>
                  <a:schemeClr val="bg1"/>
                </a:solidFill>
              </a:rPr>
              <a:t>de 2022 – ISSN: </a:t>
            </a:r>
            <a:r>
              <a:rPr lang="es-MX" sz="1400" dirty="0" err="1">
                <a:solidFill>
                  <a:schemeClr val="bg1"/>
                </a:solidFill>
              </a:rPr>
              <a:t>xxxx</a:t>
            </a:r>
            <a:endParaRPr lang="es-MX" sz="1400" dirty="0">
              <a:solidFill>
                <a:schemeClr val="bg1"/>
              </a:solidFill>
            </a:endParaRPr>
          </a:p>
        </p:txBody>
      </p:sp>
      <p:sp>
        <p:nvSpPr>
          <p:cNvPr id="14" name="CuadroTexto 13">
            <a:extLst>
              <a:ext uri="{FF2B5EF4-FFF2-40B4-BE49-F238E27FC236}">
                <a16:creationId xmlns:a16="http://schemas.microsoft.com/office/drawing/2014/main" id="{981DD306-002E-90E3-7902-DAB0C455D792}"/>
              </a:ext>
            </a:extLst>
          </p:cNvPr>
          <p:cNvSpPr txBox="1"/>
          <p:nvPr/>
        </p:nvSpPr>
        <p:spPr>
          <a:xfrm>
            <a:off x="2249404" y="706460"/>
            <a:ext cx="4390103" cy="830997"/>
          </a:xfrm>
          <a:prstGeom prst="rect">
            <a:avLst/>
          </a:prstGeom>
          <a:noFill/>
        </p:spPr>
        <p:txBody>
          <a:bodyPr wrap="square">
            <a:spAutoFit/>
          </a:bodyPr>
          <a:lstStyle/>
          <a:p>
            <a:pPr algn="r"/>
            <a:r>
              <a:rPr lang="es-MX" sz="2400" b="1" dirty="0">
                <a:solidFill>
                  <a:srgbClr val="00B0F0"/>
                </a:solidFill>
                <a:latin typeface="Arial" panose="020B0604020202020204" pitchFamily="34" charset="0"/>
                <a:cs typeface="Arial" panose="020B0604020202020204" pitchFamily="34" charset="0"/>
              </a:rPr>
              <a:t>Virus de Inmunodeficiencia Humana - VIH</a:t>
            </a:r>
          </a:p>
        </p:txBody>
      </p:sp>
    </p:spTree>
    <p:extLst>
      <p:ext uri="{BB962C8B-B14F-4D97-AF65-F5344CB8AC3E}">
        <p14:creationId xmlns:p14="http://schemas.microsoft.com/office/powerpoint/2010/main" val="367934197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5330</TotalTime>
  <Words>1148</Words>
  <Application>Microsoft Office PowerPoint</Application>
  <PresentationFormat>Presentación en pantalla (4:3)</PresentationFormat>
  <Paragraphs>91</Paragraphs>
  <Slides>5</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5</vt:i4>
      </vt:variant>
    </vt:vector>
  </HeadingPairs>
  <TitlesOfParts>
    <vt:vector size="11" baseType="lpstr">
      <vt:lpstr>Arial</vt:lpstr>
      <vt:lpstr>Calibri</vt:lpstr>
      <vt:lpstr>Calibri Light</vt:lpstr>
      <vt:lpstr>Times New Roman</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Director CIC</dc:creator>
  <cp:lastModifiedBy>MOLINERROS</cp:lastModifiedBy>
  <cp:revision>138</cp:revision>
  <cp:lastPrinted>2022-12-20T19:00:27Z</cp:lastPrinted>
  <dcterms:created xsi:type="dcterms:W3CDTF">2022-08-29T20:42:37Z</dcterms:created>
  <dcterms:modified xsi:type="dcterms:W3CDTF">2023-07-24T04:23:36Z</dcterms:modified>
</cp:coreProperties>
</file>