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56" r:id="rId3"/>
    <p:sldId id="276" r:id="rId4"/>
    <p:sldId id="257" r:id="rId5"/>
  </p:sldIdLst>
  <p:sldSz cx="6858000" cy="9144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2" autoAdjust="0"/>
    <p:restoredTop sz="94660"/>
  </p:normalViewPr>
  <p:slideViewPr>
    <p:cSldViewPr snapToGrid="0">
      <p:cViewPr>
        <p:scale>
          <a:sx n="90" d="100"/>
          <a:sy n="90" d="100"/>
        </p:scale>
        <p:origin x="1448" y="-6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8770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5819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31933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02/03/2023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07173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FC89662-FB4F-4A47-B851-B419F1E21DEF}" type="datetimeFigureOut">
              <a:rPr lang="es-MX" smtClean="0"/>
              <a:t>02/03/2023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350185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C89662-FB4F-4A47-B851-B419F1E21DEF}" type="datetimeFigureOut">
              <a:rPr lang="es-MX" smtClean="0"/>
              <a:t>02/03/2023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424556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C89662-FB4F-4A47-B851-B419F1E21DEF}" type="datetimeFigureOut">
              <a:rPr lang="es-MX" smtClean="0"/>
              <a:t>02/03/2023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6366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C89662-FB4F-4A47-B851-B419F1E21DEF}" type="datetimeFigureOut">
              <a:rPr lang="es-MX" smtClean="0"/>
              <a:t>02/03/2023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46651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9662-FB4F-4A47-B851-B419F1E21DEF}" type="datetimeFigureOut">
              <a:rPr lang="es-MX" smtClean="0"/>
              <a:t>02/03/2023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5559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02/03/2023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77178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02/03/2023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2595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C89662-FB4F-4A47-B851-B419F1E21DEF}" type="datetimeFigureOut">
              <a:rPr lang="es-MX" smtClean="0"/>
              <a:t>02/03/2023</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5A914C-A139-4859-BE0A-324D4CA3844A}" type="slidenum">
              <a:rPr lang="es-MX" smtClean="0"/>
              <a:t>‹Nº›</a:t>
            </a:fld>
            <a:endParaRPr lang="es-MX"/>
          </a:p>
        </p:txBody>
      </p:sp>
    </p:spTree>
    <p:extLst>
      <p:ext uri="{BB962C8B-B14F-4D97-AF65-F5344CB8AC3E}">
        <p14:creationId xmlns:p14="http://schemas.microsoft.com/office/powerpoint/2010/main" val="392933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spanish/niosh/topics/aviar.html#:~:text=La%20gripe%20o%20influenza%20aviar,de%20la%20gripe%20tipo%20A" TargetMode="External"/><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solidFill>
            <a:schemeClr val="accent1">
              <a:lumMod val="20000"/>
              <a:lumOff val="80000"/>
            </a:schemeClr>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EF7B69C9-747A-C7FA-7C7F-8B4B9C53EFF0}"/>
              </a:ext>
            </a:extLst>
          </p:cNvPr>
          <p:cNvSpPr txBox="1"/>
          <p:nvPr/>
        </p:nvSpPr>
        <p:spPr>
          <a:xfrm>
            <a:off x="3573411" y="1943317"/>
            <a:ext cx="2887457" cy="307777"/>
          </a:xfrm>
          <a:prstGeom prst="rect">
            <a:avLst/>
          </a:prstGeom>
          <a:solidFill>
            <a:schemeClr val="accent1">
              <a:lumMod val="20000"/>
              <a:lumOff val="80000"/>
            </a:schemeClr>
          </a:solidFill>
        </p:spPr>
        <p:txBody>
          <a:bodyPr wrap="none" rtlCol="0">
            <a:spAutoFit/>
          </a:bodyPr>
          <a:lstStyle/>
          <a:p>
            <a:r>
              <a:rPr lang="es-MX" sz="1400" dirty="0"/>
              <a:t>No. 006 Febrero de 2023 – ISSN: </a:t>
            </a:r>
            <a:r>
              <a:rPr lang="es-MX" sz="1400" dirty="0" err="1"/>
              <a:t>xxxx</a:t>
            </a:r>
            <a:endParaRPr lang="es-MX" sz="1400" dirty="0"/>
          </a:p>
        </p:txBody>
      </p:sp>
      <p:sp>
        <p:nvSpPr>
          <p:cNvPr id="3" name="CuadroTexto 2">
            <a:extLst>
              <a:ext uri="{FF2B5EF4-FFF2-40B4-BE49-F238E27FC236}">
                <a16:creationId xmlns:a16="http://schemas.microsoft.com/office/drawing/2014/main" id="{FD079053-5738-1E38-D950-EFC3A3F73FA8}"/>
              </a:ext>
            </a:extLst>
          </p:cNvPr>
          <p:cNvSpPr txBox="1"/>
          <p:nvPr/>
        </p:nvSpPr>
        <p:spPr>
          <a:xfrm>
            <a:off x="340124" y="3149421"/>
            <a:ext cx="77777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Índice</a:t>
            </a:r>
          </a:p>
        </p:txBody>
      </p:sp>
      <p:graphicFrame>
        <p:nvGraphicFramePr>
          <p:cNvPr id="8" name="Tabla 7">
            <a:extLst>
              <a:ext uri="{FF2B5EF4-FFF2-40B4-BE49-F238E27FC236}">
                <a16:creationId xmlns:a16="http://schemas.microsoft.com/office/drawing/2014/main" id="{E2D55981-482D-1254-63F8-965134C1B97C}"/>
              </a:ext>
            </a:extLst>
          </p:cNvPr>
          <p:cNvGraphicFramePr>
            <a:graphicFrameLocks noGrp="1"/>
          </p:cNvGraphicFramePr>
          <p:nvPr>
            <p:extLst>
              <p:ext uri="{D42A27DB-BD31-4B8C-83A1-F6EECF244321}">
                <p14:modId xmlns:p14="http://schemas.microsoft.com/office/powerpoint/2010/main" val="1708831836"/>
              </p:ext>
            </p:extLst>
          </p:nvPr>
        </p:nvGraphicFramePr>
        <p:xfrm>
          <a:off x="360337" y="3306044"/>
          <a:ext cx="2916263" cy="2937749"/>
        </p:xfrm>
        <a:graphic>
          <a:graphicData uri="http://schemas.openxmlformats.org/drawingml/2006/table">
            <a:tbl>
              <a:tblPr/>
              <a:tblGrid>
                <a:gridCol w="2586063">
                  <a:extLst>
                    <a:ext uri="{9D8B030D-6E8A-4147-A177-3AD203B41FA5}">
                      <a16:colId xmlns:a16="http://schemas.microsoft.com/office/drawing/2014/main" val="1720984917"/>
                    </a:ext>
                  </a:extLst>
                </a:gridCol>
                <a:gridCol w="330200">
                  <a:extLst>
                    <a:ext uri="{9D8B030D-6E8A-4147-A177-3AD203B41FA5}">
                      <a16:colId xmlns:a16="http://schemas.microsoft.com/office/drawing/2014/main" val="2037559744"/>
                    </a:ext>
                  </a:extLst>
                </a:gridCol>
              </a:tblGrid>
              <a:tr h="230078">
                <a:tc>
                  <a:txBody>
                    <a:bodyPr/>
                    <a:lstStyle/>
                    <a:p>
                      <a:pPr marL="42545">
                        <a:lnSpc>
                          <a:spcPct val="107000"/>
                        </a:lnSpc>
                        <a:spcAft>
                          <a:spcPts val="800"/>
                        </a:spcAft>
                      </a:pPr>
                      <a:r>
                        <a:rPr lang="es-MX" sz="1000" dirty="0">
                          <a:solidFill>
                            <a:schemeClr val="accent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s-MX" sz="1000" dirty="0">
                        <a:solidFill>
                          <a:schemeClr val="accent1">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kern="1200" dirty="0">
                          <a:solidFill>
                            <a:schemeClr val="tx1"/>
                          </a:solidFill>
                          <a:effectLst/>
                          <a:latin typeface="Arial" panose="020B0604020202020204" pitchFamily="34" charset="0"/>
                          <a:ea typeface="+mn-ea"/>
                          <a:cs typeface="Arial" panose="020B0604020202020204" pitchFamily="34" charset="0"/>
                        </a:rPr>
                        <a:t>Pag</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147402"/>
                  </a:ext>
                </a:extLst>
              </a:tr>
              <a:tr h="212323">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kern="1200" dirty="0">
                          <a:solidFill>
                            <a:srgbClr val="000000"/>
                          </a:solidFill>
                          <a:effectLst/>
                          <a:latin typeface="Arial" panose="020B0604020202020204" pitchFamily="34" charset="0"/>
                          <a:ea typeface="+mn-ea"/>
                          <a:cs typeface="Arial" panose="020B0604020202020204" pitchFamily="34" charset="0"/>
                        </a:rPr>
                        <a:t>Objetivo del Boletín</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1</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258112"/>
                  </a:ext>
                </a:extLst>
              </a:tr>
              <a:tr h="0">
                <a:tc>
                  <a:txBody>
                    <a:bodyPr/>
                    <a:lstStyle/>
                    <a:p>
                      <a:pPr marL="42545">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Introducción</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094311"/>
                  </a:ext>
                </a:extLst>
              </a:tr>
              <a:tr h="177450">
                <a:tc>
                  <a:txBody>
                    <a:bodyPr/>
                    <a:lstStyle/>
                    <a:p>
                      <a:pPr marL="42545">
                        <a:lnSpc>
                          <a:spcPct val="107000"/>
                        </a:lnSpc>
                        <a:spcAft>
                          <a:spcPts val="800"/>
                        </a:spcAft>
                      </a:pPr>
                      <a:r>
                        <a:rPr lang="es-ES" sz="1000" b="0" kern="1200" dirty="0">
                          <a:solidFill>
                            <a:srgbClr val="000000"/>
                          </a:solidFill>
                          <a:effectLst/>
                          <a:latin typeface="Arial" panose="020B0604020202020204" pitchFamily="34" charset="0"/>
                          <a:ea typeface="+mn-ea"/>
                          <a:cs typeface="Arial" panose="020B0604020202020204" pitchFamily="34" charset="0"/>
                        </a:rPr>
                        <a:t>¿Qué es la Gripe Aviar?</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2</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210618"/>
                  </a:ext>
                </a:extLst>
              </a:tr>
              <a:tr h="188672">
                <a:tc>
                  <a:txBody>
                    <a:bodyPr/>
                    <a:lstStyle/>
                    <a:p>
                      <a:pPr marL="42545">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¿Cuál es su Origen?</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2</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928591"/>
                  </a:ext>
                </a:extLst>
              </a:tr>
              <a:tr h="174494">
                <a:tc>
                  <a:txBody>
                    <a:bodyPr/>
                    <a:lstStyle/>
                    <a:p>
                      <a:pPr marL="42545">
                        <a:lnSpc>
                          <a:spcPct val="107000"/>
                        </a:lnSpc>
                        <a:spcAft>
                          <a:spcPts val="800"/>
                        </a:spcAft>
                      </a:pPr>
                      <a:r>
                        <a:rPr lang="es-ES" sz="1000" b="0" kern="1200" dirty="0">
                          <a:solidFill>
                            <a:srgbClr val="000000"/>
                          </a:solidFill>
                          <a:effectLst/>
                          <a:latin typeface="Arial" panose="020B0604020202020204" pitchFamily="34" charset="0"/>
                          <a:ea typeface="+mn-ea"/>
                          <a:cs typeface="Arial" panose="020B0604020202020204" pitchFamily="34" charset="0"/>
                        </a:rPr>
                        <a:t>¿Cómo se trasmite el virus?</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2</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7858836"/>
                  </a:ext>
                </a:extLst>
              </a:tr>
              <a:tr h="335334">
                <a:tc>
                  <a:txBody>
                    <a:bodyPr/>
                    <a:lstStyle/>
                    <a:p>
                      <a:pPr marL="42545">
                        <a:lnSpc>
                          <a:spcPct val="107000"/>
                        </a:lnSpc>
                        <a:spcAft>
                          <a:spcPts val="800"/>
                        </a:spcAft>
                      </a:pPr>
                      <a:r>
                        <a:rPr lang="es-ES" sz="1000" b="0" dirty="0">
                          <a:effectLst/>
                          <a:latin typeface="Arial" panose="020B0604020202020204" pitchFamily="34" charset="0"/>
                          <a:ea typeface="Calibri" panose="020F0502020204030204" pitchFamily="34" charset="0"/>
                          <a:cs typeface="Arial" panose="020B0604020202020204" pitchFamily="34" charset="0"/>
                        </a:rPr>
                        <a:t>¿Cuáles son los síntomas en los humanos que se podrían presentar?</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2</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6904417"/>
                  </a:ext>
                </a:extLst>
              </a:tr>
              <a:tr h="136588">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dirty="0">
                          <a:effectLst/>
                          <a:latin typeface="Arial" panose="020B0604020202020204" pitchFamily="34" charset="0"/>
                          <a:ea typeface="Calibri" panose="020F0502020204030204" pitchFamily="34" charset="0"/>
                          <a:cs typeface="Arial" panose="020B0604020202020204" pitchFamily="34" charset="0"/>
                        </a:rPr>
                        <a:t>¿Cómo se Diagnóstica?</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2</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191303"/>
                  </a:ext>
                </a:extLst>
              </a:tr>
              <a:tr h="178625">
                <a:tc>
                  <a:txBody>
                    <a:bodyPr/>
                    <a:lstStyle/>
                    <a:p>
                      <a:pPr marL="42545">
                        <a:lnSpc>
                          <a:spcPct val="107000"/>
                        </a:lnSpc>
                        <a:spcAft>
                          <a:spcPts val="800"/>
                        </a:spcAft>
                      </a:pPr>
                      <a:r>
                        <a:rPr lang="es-ES" sz="1000" b="0" dirty="0">
                          <a:effectLst/>
                          <a:latin typeface="Arial" panose="020B0604020202020204" pitchFamily="34" charset="0"/>
                          <a:ea typeface="Calibri" panose="020F0502020204030204" pitchFamily="34" charset="0"/>
                          <a:cs typeface="Arial" panose="020B0604020202020204" pitchFamily="34" charset="0"/>
                        </a:rPr>
                        <a:t>¿Existe algún riesgo para Humanos?</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3</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466127"/>
                  </a:ext>
                </a:extLst>
              </a:tr>
              <a:tr h="112726">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ES" sz="1000" b="0" dirty="0">
                          <a:latin typeface="Arial" panose="020B0604020202020204" pitchFamily="34" charset="0"/>
                          <a:cs typeface="Arial" panose="020B0604020202020204" pitchFamily="34" charset="0"/>
                        </a:rPr>
                        <a:t>¿La influenza aviar es mortal para el ser humano?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kern="1200" dirty="0">
                          <a:solidFill>
                            <a:srgbClr val="000000"/>
                          </a:solidFill>
                          <a:effectLst/>
                          <a:latin typeface="Arial" panose="020B0604020202020204" pitchFamily="34" charset="0"/>
                          <a:ea typeface="+mn-ea"/>
                          <a:cs typeface="Arial" panose="020B0604020202020204" pitchFamily="34" charset="0"/>
                        </a:rPr>
                        <a:t>3</a:t>
                      </a:r>
                      <a:endParaRPr lang="es-MX" sz="1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2415588"/>
                  </a:ext>
                </a:extLst>
              </a:tr>
              <a:tr h="201536">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ES" sz="1000" b="0" dirty="0">
                          <a:latin typeface="Arial" panose="020B0604020202020204" pitchFamily="34" charset="0"/>
                          <a:cs typeface="Arial" panose="020B0604020202020204" pitchFamily="34" charset="0"/>
                        </a:rPr>
                        <a:t>¿Hay peligro por consumir carne de pollo?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Arial" panose="020B0604020202020204" pitchFamily="34" charset="0"/>
                          <a:ea typeface="Calibri" panose="020F0502020204030204" pitchFamily="34" charset="0"/>
                          <a:cs typeface="Arial" panose="020B0604020202020204" pitchFamily="34"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332601"/>
                  </a:ext>
                </a:extLst>
              </a:tr>
              <a:tr h="0">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000" b="0" dirty="0">
                          <a:latin typeface="Arial" panose="020B0604020202020204" pitchFamily="34" charset="0"/>
                          <a:cs typeface="Arial" panose="020B0604020202020204" pitchFamily="34" charset="0"/>
                        </a:rPr>
                        <a:t>Tratamiento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Arial" panose="020B0604020202020204" pitchFamily="34" charset="0"/>
                          <a:ea typeface="Calibri" panose="020F0502020204030204" pitchFamily="34" charset="0"/>
                          <a:cs typeface="Arial" panose="020B0604020202020204" pitchFamily="34"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4584239"/>
                  </a:ext>
                </a:extLst>
              </a:tr>
              <a:tr h="157131">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ES" sz="1000" b="0" dirty="0">
                          <a:latin typeface="Arial" panose="020B0604020202020204" pitchFamily="34" charset="0"/>
                          <a:cs typeface="Arial" panose="020B0604020202020204" pitchFamily="34" charset="0"/>
                        </a:rPr>
                        <a:t>¿Qué Medidas de Prevención y Control de Infecciones Sirven?</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Arial" panose="020B0604020202020204" pitchFamily="34" charset="0"/>
                          <a:ea typeface="Calibri" panose="020F0502020204030204" pitchFamily="34" charset="0"/>
                          <a:cs typeface="Arial" panose="020B0604020202020204" pitchFamily="34"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5864436"/>
                  </a:ext>
                </a:extLst>
              </a:tr>
              <a:tr h="157131">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ES" sz="1000" b="0" dirty="0">
                          <a:latin typeface="Arial" panose="020B0604020202020204" pitchFamily="34" charset="0"/>
                          <a:cs typeface="Arial" panose="020B0604020202020204" pitchFamily="34" charset="0"/>
                        </a:rPr>
                        <a:t>Bibliografía</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000" b="0" dirty="0">
                          <a:effectLst/>
                          <a:latin typeface="Arial" panose="020B0604020202020204" pitchFamily="34" charset="0"/>
                          <a:ea typeface="Calibri" panose="020F0502020204030204" pitchFamily="34" charset="0"/>
                          <a:cs typeface="Arial" panose="020B0604020202020204" pitchFamily="34" charset="0"/>
                        </a:rPr>
                        <a:t>4</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36978"/>
                  </a:ext>
                </a:extLst>
              </a:tr>
            </a:tbl>
          </a:graphicData>
        </a:graphic>
      </p:graphicFrame>
      <p:sp>
        <p:nvSpPr>
          <p:cNvPr id="7" name="CuadroTexto 6">
            <a:extLst>
              <a:ext uri="{FF2B5EF4-FFF2-40B4-BE49-F238E27FC236}">
                <a16:creationId xmlns:a16="http://schemas.microsoft.com/office/drawing/2014/main" id="{9DAF1F29-2AC2-679C-3198-FD20A8977054}"/>
              </a:ext>
            </a:extLst>
          </p:cNvPr>
          <p:cNvSpPr txBox="1"/>
          <p:nvPr/>
        </p:nvSpPr>
        <p:spPr>
          <a:xfrm>
            <a:off x="225549" y="2378953"/>
            <a:ext cx="6509551" cy="738664"/>
          </a:xfrm>
          <a:prstGeom prst="rect">
            <a:avLst/>
          </a:prstGeom>
          <a:solidFill>
            <a:schemeClr val="accent1">
              <a:lumMod val="20000"/>
              <a:lumOff val="80000"/>
            </a:schemeClr>
          </a:solidFill>
          <a:ln>
            <a:noFill/>
          </a:ln>
        </p:spPr>
        <p:txBody>
          <a:bodyPr wrap="square" rtlCol="0">
            <a:spAutoFit/>
          </a:bodyPr>
          <a:lstStyle/>
          <a:p>
            <a:pPr algn="just"/>
            <a:r>
              <a:rPr lang="es-MX" sz="1050" dirty="0">
                <a:latin typeface="Arial" panose="020B0604020202020204" pitchFamily="34" charset="0"/>
                <a:cs typeface="Arial" panose="020B0604020202020204" pitchFamily="34" charset="0"/>
              </a:rPr>
              <a:t>El objetivo principal de este boletín es contribuir a informar a la población del Municipio de Pasto (Nariño) articulado al plan de vigilancia de la Secretaria de Salud. Es necesario dejar en claro que la información que se publica en este Boletín no es una opinión sino que expresa la dinámica de los programas que se desarrollan actualmente.</a:t>
            </a:r>
          </a:p>
        </p:txBody>
      </p:sp>
      <p:sp>
        <p:nvSpPr>
          <p:cNvPr id="24" name="CuadroTexto 23">
            <a:extLst>
              <a:ext uri="{FF2B5EF4-FFF2-40B4-BE49-F238E27FC236}">
                <a16:creationId xmlns:a16="http://schemas.microsoft.com/office/drawing/2014/main" id="{B71F1345-8CF8-0FB0-5030-3221ABCECE81}"/>
              </a:ext>
            </a:extLst>
          </p:cNvPr>
          <p:cNvSpPr txBox="1"/>
          <p:nvPr/>
        </p:nvSpPr>
        <p:spPr>
          <a:xfrm>
            <a:off x="3454843" y="3442037"/>
            <a:ext cx="3042820" cy="2800767"/>
          </a:xfrm>
          <a:prstGeom prst="rect">
            <a:avLst/>
          </a:prstGeom>
          <a:noFill/>
        </p:spPr>
        <p:txBody>
          <a:bodyPr wrap="none" rtlCol="0">
            <a:spAutoFit/>
          </a:bodyPr>
          <a:lstStyle/>
          <a:p>
            <a:pPr algn="ctr"/>
            <a:r>
              <a:rPr lang="es-MX" sz="1600" b="1" dirty="0">
                <a:latin typeface="Arial" panose="020B0604020202020204" pitchFamily="34" charset="0"/>
                <a:cs typeface="Arial" panose="020B0604020202020204" pitchFamily="34" charset="0"/>
              </a:rPr>
              <a:t>German Chamorro</a:t>
            </a:r>
          </a:p>
          <a:p>
            <a:pPr algn="ctr"/>
            <a:r>
              <a:rPr lang="es-MX" sz="1600" dirty="0">
                <a:latin typeface="Arial" panose="020B0604020202020204" pitchFamily="34" charset="0"/>
                <a:cs typeface="Arial" panose="020B0604020202020204" pitchFamily="34" charset="0"/>
              </a:rPr>
              <a:t>Alcalde</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Javier Ruano</a:t>
            </a:r>
          </a:p>
          <a:p>
            <a:pPr algn="ctr"/>
            <a:r>
              <a:rPr lang="es-MX" sz="1600" dirty="0">
                <a:latin typeface="Arial" panose="020B0604020202020204" pitchFamily="34" charset="0"/>
                <a:cs typeface="Arial" panose="020B0604020202020204" pitchFamily="34" charset="0"/>
              </a:rPr>
              <a:t>Secretario de Salud</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Héctor Villota</a:t>
            </a:r>
          </a:p>
          <a:p>
            <a:pPr algn="ctr"/>
            <a:r>
              <a:rPr lang="es-MX" sz="1600" dirty="0">
                <a:latin typeface="Arial" panose="020B0604020202020204" pitchFamily="34" charset="0"/>
                <a:cs typeface="Arial" panose="020B0604020202020204" pitchFamily="34" charset="0"/>
              </a:rPr>
              <a:t>Subsecretario de Salud Pública</a:t>
            </a:r>
          </a:p>
          <a:p>
            <a:pPr algn="ctr"/>
            <a:endParaRPr lang="es-MX" sz="1600"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Vigilancia</a:t>
            </a:r>
          </a:p>
          <a:p>
            <a:pPr algn="ctr"/>
            <a:endParaRPr lang="es-MX" sz="1600" b="1"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B5647242-C43F-65B5-54E7-2AF479B3F0B0}"/>
              </a:ext>
            </a:extLst>
          </p:cNvPr>
          <p:cNvSpPr txBox="1"/>
          <p:nvPr/>
        </p:nvSpPr>
        <p:spPr>
          <a:xfrm>
            <a:off x="232637" y="6619769"/>
            <a:ext cx="6444413" cy="2123658"/>
          </a:xfrm>
          <a:prstGeom prst="rect">
            <a:avLst/>
          </a:prstGeom>
          <a:noFill/>
        </p:spPr>
        <p:txBody>
          <a:bodyPr wrap="square" rtlCol="0">
            <a:spAutoFit/>
          </a:bodyPr>
          <a:lstStyle/>
          <a:p>
            <a:pPr algn="just"/>
            <a:r>
              <a:rPr lang="es-ES" sz="1100" dirty="0">
                <a:latin typeface="Arial" panose="020B0604020202020204" pitchFamily="34" charset="0"/>
                <a:cs typeface="Arial" panose="020B0604020202020204" pitchFamily="34" charset="0"/>
              </a:rPr>
              <a:t>De acuerdo al CDC en 1997 se notificaron casos de infección humana por el virus </a:t>
            </a:r>
            <a:r>
              <a:rPr lang="es-ES" sz="1100" dirty="0" err="1">
                <a:latin typeface="Arial" panose="020B0604020202020204" pitchFamily="34" charset="0"/>
                <a:cs typeface="Arial" panose="020B0604020202020204" pitchFamily="34" charset="0"/>
              </a:rPr>
              <a:t>hiperpatógeno</a:t>
            </a:r>
            <a:r>
              <a:rPr lang="es-ES" sz="1100" dirty="0">
                <a:latin typeface="Arial" panose="020B0604020202020204" pitchFamily="34" charset="0"/>
                <a:cs typeface="Arial" panose="020B0604020202020204" pitchFamily="34" charset="0"/>
              </a:rPr>
              <a:t> A(H5N1) durante un brote en aves de corral en China. Desde 2003, este virus se ha propagado de Asia a Europa y África, y se ha arraigado en las poblaciones de aves de corral en algunos países. Los brotes han producido millones de casos de infección de estos animales, varios cientos de casos humanos y la muerte de numerosas personas (CDC, 2023 – Consultado 28/02/2023). </a:t>
            </a:r>
          </a:p>
          <a:p>
            <a:pPr algn="just"/>
            <a:endParaRPr lang="es-ES" sz="1100" dirty="0">
              <a:latin typeface="Arial" panose="020B0604020202020204" pitchFamily="34" charset="0"/>
              <a:cs typeface="Arial" panose="020B0604020202020204" pitchFamily="34" charset="0"/>
            </a:endParaRPr>
          </a:p>
          <a:p>
            <a:pPr algn="just"/>
            <a:r>
              <a:rPr lang="es-ES" sz="1100" dirty="0">
                <a:latin typeface="Arial" panose="020B0604020202020204" pitchFamily="34" charset="0"/>
                <a:cs typeface="Arial" panose="020B0604020202020204" pitchFamily="34" charset="0"/>
              </a:rPr>
              <a:t>La OPS reporta en la región de las Américas el virus de influenza A(H5N1), identificado por primera vez en aves domésticas y silvestres en diciembre de 2014 en Norteamérica. Desde entonces y hasta la primera semana de enero de 2023, Canadá, Chile, Colombia, Ecuador, los Estados Unidos, Honduras, México, Panamá, Perú y Venezuela detectaron brotes por este virus en aves domésticas, de granjas avícolas y/o silvestres. (PHAO, 2023 – Consultado 28/02/2023). De acuerdo a el INS (Consultado 28/02/2023) no se han reportado en Colombia casos en humanos.</a:t>
            </a:r>
            <a:endParaRPr lang="es-MX" sz="1100" dirty="0">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4F7468E1-88A8-D7E6-1299-12AE066BE736}"/>
              </a:ext>
            </a:extLst>
          </p:cNvPr>
          <p:cNvSpPr txBox="1"/>
          <p:nvPr/>
        </p:nvSpPr>
        <p:spPr>
          <a:xfrm>
            <a:off x="232637" y="6311992"/>
            <a:ext cx="1266693" cy="307777"/>
          </a:xfrm>
          <a:prstGeom prst="rect">
            <a:avLst/>
          </a:prstGeom>
          <a:noFill/>
        </p:spPr>
        <p:txBody>
          <a:bodyPr wrap="none" rtlCol="0">
            <a:spAutoFit/>
          </a:bodyPr>
          <a:lstStyle/>
          <a:p>
            <a:r>
              <a:rPr lang="es-MX" sz="1400" b="1" dirty="0">
                <a:solidFill>
                  <a:schemeClr val="accent1">
                    <a:lumMod val="60000"/>
                    <a:lumOff val="40000"/>
                  </a:schemeClr>
                </a:solidFill>
                <a:latin typeface="Arial" panose="020B0604020202020204" pitchFamily="34" charset="0"/>
                <a:cs typeface="Arial" panose="020B0604020202020204" pitchFamily="34" charset="0"/>
              </a:rPr>
              <a:t>Introducción</a:t>
            </a:r>
          </a:p>
        </p:txBody>
      </p:sp>
      <p:sp>
        <p:nvSpPr>
          <p:cNvPr id="9" name="CuadroTexto 8">
            <a:extLst>
              <a:ext uri="{FF2B5EF4-FFF2-40B4-BE49-F238E27FC236}">
                <a16:creationId xmlns:a16="http://schemas.microsoft.com/office/drawing/2014/main" id="{42195600-9C80-E8CC-E25B-54D814B68F16}"/>
              </a:ext>
            </a:extLst>
          </p:cNvPr>
          <p:cNvSpPr txBox="1"/>
          <p:nvPr/>
        </p:nvSpPr>
        <p:spPr>
          <a:xfrm>
            <a:off x="3383191" y="357646"/>
            <a:ext cx="2606007" cy="584775"/>
          </a:xfrm>
          <a:prstGeom prst="rect">
            <a:avLst/>
          </a:prstGeom>
          <a:noFill/>
        </p:spPr>
        <p:txBody>
          <a:bodyPr wrap="square">
            <a:spAutoFit/>
          </a:bodyPr>
          <a:lstStyle/>
          <a:p>
            <a:r>
              <a:rPr lang="es-MX" sz="3200" b="1" dirty="0">
                <a:solidFill>
                  <a:schemeClr val="accent1">
                    <a:lumMod val="60000"/>
                    <a:lumOff val="40000"/>
                  </a:schemeClr>
                </a:solidFill>
                <a:latin typeface="Arial" panose="020B0604020202020204" pitchFamily="34" charset="0"/>
                <a:cs typeface="Arial" panose="020B0604020202020204" pitchFamily="34" charset="0"/>
              </a:rPr>
              <a:t>Gripe aviar:</a:t>
            </a:r>
            <a:endParaRPr lang="es-MX"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BFFBA49A-766B-5A97-37A4-F848B006C20D}"/>
              </a:ext>
            </a:extLst>
          </p:cNvPr>
          <p:cNvSpPr txBox="1"/>
          <p:nvPr/>
        </p:nvSpPr>
        <p:spPr>
          <a:xfrm>
            <a:off x="2581813" y="789876"/>
            <a:ext cx="4208764" cy="461665"/>
          </a:xfrm>
          <a:prstGeom prst="rect">
            <a:avLst/>
          </a:prstGeom>
          <a:noFill/>
        </p:spPr>
        <p:txBody>
          <a:bodyPr wrap="square">
            <a:spAutoFit/>
          </a:bodyPr>
          <a:lstStyle/>
          <a:p>
            <a:r>
              <a:rPr kumimoji="0" lang="es-MX" sz="2400" b="1"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¿Debemos preocuparnos?</a:t>
            </a:r>
            <a:endParaRPr lang="es-CO" dirty="0">
              <a:solidFill>
                <a:schemeClr val="accent1">
                  <a:lumMod val="60000"/>
                  <a:lumOff val="40000"/>
                </a:schemeClr>
              </a:solidFill>
            </a:endParaRPr>
          </a:p>
        </p:txBody>
      </p:sp>
      <p:sp>
        <p:nvSpPr>
          <p:cNvPr id="29" name="CuadroTexto 28">
            <a:extLst>
              <a:ext uri="{FF2B5EF4-FFF2-40B4-BE49-F238E27FC236}">
                <a16:creationId xmlns:a16="http://schemas.microsoft.com/office/drawing/2014/main" id="{3482A2E0-6525-D336-14D9-18BC98E6C44F}"/>
              </a:ext>
            </a:extLst>
          </p:cNvPr>
          <p:cNvSpPr txBox="1"/>
          <p:nvPr/>
        </p:nvSpPr>
        <p:spPr>
          <a:xfrm>
            <a:off x="204433" y="8878438"/>
            <a:ext cx="6373234"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Tree>
    <p:extLst>
      <p:ext uri="{BB962C8B-B14F-4D97-AF65-F5344CB8AC3E}">
        <p14:creationId xmlns:p14="http://schemas.microsoft.com/office/powerpoint/2010/main" val="224761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9" name="Rectángulo 8">
            <a:extLst>
              <a:ext uri="{FF2B5EF4-FFF2-40B4-BE49-F238E27FC236}">
                <a16:creationId xmlns:a16="http://schemas.microsoft.com/office/drawing/2014/main" id="{50C24783-39A7-7583-7CDC-7B7F040BE18F}"/>
              </a:ext>
            </a:extLst>
          </p:cNvPr>
          <p:cNvSpPr/>
          <p:nvPr/>
        </p:nvSpPr>
        <p:spPr>
          <a:xfrm>
            <a:off x="3577861" y="2359995"/>
            <a:ext cx="3055435" cy="6400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solidFill>
            <a:schemeClr val="accent1">
              <a:lumMod val="20000"/>
              <a:lumOff val="80000"/>
            </a:schemeClr>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8" name="CuadroTexto 17">
            <a:extLst>
              <a:ext uri="{FF2B5EF4-FFF2-40B4-BE49-F238E27FC236}">
                <a16:creationId xmlns:a16="http://schemas.microsoft.com/office/drawing/2014/main" id="{C981940C-012E-BE42-50C2-2FC0434D26F8}"/>
              </a:ext>
            </a:extLst>
          </p:cNvPr>
          <p:cNvSpPr txBox="1"/>
          <p:nvPr/>
        </p:nvSpPr>
        <p:spPr>
          <a:xfrm>
            <a:off x="252160" y="2364979"/>
            <a:ext cx="3185804" cy="2123658"/>
          </a:xfrm>
          <a:prstGeom prst="rect">
            <a:avLst/>
          </a:prstGeom>
          <a:solidFill>
            <a:schemeClr val="accent1">
              <a:lumMod val="20000"/>
              <a:lumOff val="80000"/>
            </a:schemeClr>
          </a:solidFill>
          <a:ln>
            <a:noFill/>
          </a:ln>
        </p:spPr>
        <p:txBody>
          <a:bodyPr wrap="square" rtlCol="0">
            <a:spAutoFit/>
          </a:bodyPr>
          <a:lstStyle/>
          <a:p>
            <a:pPr algn="just"/>
            <a:r>
              <a:rPr lang="es-ES" sz="1200" b="1" dirty="0">
                <a:latin typeface="Arial" panose="020B0604020202020204" pitchFamily="34" charset="0"/>
                <a:cs typeface="Arial" panose="020B0604020202020204" pitchFamily="34" charset="0"/>
              </a:rPr>
              <a:t>¿Qué es la Gripe Aviar?</a:t>
            </a:r>
          </a:p>
          <a:p>
            <a:pPr algn="just"/>
            <a:endParaRPr lang="es-ES" sz="1200" b="1"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Es una enfermedad tipo influenza A, como los subtipos A(H5N1), A(H7N9) y A(H9N2).</a:t>
            </a:r>
          </a:p>
          <a:p>
            <a:pPr algn="just"/>
            <a:endParaRPr lang="es-ES" sz="1200" dirty="0">
              <a:latin typeface="Arial" panose="020B0604020202020204" pitchFamily="34" charset="0"/>
              <a:cs typeface="Arial" panose="020B0604020202020204" pitchFamily="34" charset="0"/>
            </a:endParaRPr>
          </a:p>
          <a:p>
            <a:pPr algn="just"/>
            <a:r>
              <a:rPr lang="es-ES" sz="1200" b="1" dirty="0">
                <a:latin typeface="Arial" panose="020B0604020202020204" pitchFamily="34" charset="0"/>
                <a:cs typeface="Arial" panose="020B0604020202020204" pitchFamily="34" charset="0"/>
              </a:rPr>
              <a:t>¿Cuál es su Origen?</a:t>
            </a:r>
          </a:p>
          <a:p>
            <a:pPr algn="just"/>
            <a:endParaRPr lang="es-ES" sz="1200" b="1"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El virus se encuentra de forma natural en las aves silvestres acuáticas, el cual afecta a las aves de corral domesticas y a otras especies.</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EF7B69C9-747A-C7FA-7C7F-8B4B9C53EFF0}"/>
              </a:ext>
            </a:extLst>
          </p:cNvPr>
          <p:cNvSpPr txBox="1"/>
          <p:nvPr/>
        </p:nvSpPr>
        <p:spPr>
          <a:xfrm>
            <a:off x="3794123" y="1944435"/>
            <a:ext cx="2847383" cy="307777"/>
          </a:xfrm>
          <a:prstGeom prst="rect">
            <a:avLst/>
          </a:prstGeom>
          <a:solidFill>
            <a:schemeClr val="accent1">
              <a:lumMod val="20000"/>
              <a:lumOff val="80000"/>
            </a:schemeClr>
          </a:solidFill>
        </p:spPr>
        <p:txBody>
          <a:bodyPr wrap="none" rtlCol="0">
            <a:spAutoFit/>
          </a:bodyPr>
          <a:lstStyle/>
          <a:p>
            <a:r>
              <a:rPr lang="es-MX" sz="1400" dirty="0"/>
              <a:t>No. 006 Febrero de 2023– ISSN: </a:t>
            </a:r>
            <a:r>
              <a:rPr lang="es-MX" sz="1400" dirty="0" err="1"/>
              <a:t>xxxx</a:t>
            </a:r>
            <a:endParaRPr lang="es-MX" sz="1400" dirty="0"/>
          </a:p>
        </p:txBody>
      </p:sp>
      <p:sp>
        <p:nvSpPr>
          <p:cNvPr id="38" name="CuadroTexto 37">
            <a:extLst>
              <a:ext uri="{FF2B5EF4-FFF2-40B4-BE49-F238E27FC236}">
                <a16:creationId xmlns:a16="http://schemas.microsoft.com/office/drawing/2014/main" id="{3DE7459F-890F-FFC3-B097-47D0A10FB8C3}"/>
              </a:ext>
            </a:extLst>
          </p:cNvPr>
          <p:cNvSpPr txBox="1"/>
          <p:nvPr/>
        </p:nvSpPr>
        <p:spPr>
          <a:xfrm>
            <a:off x="3593524" y="7092882"/>
            <a:ext cx="3039772" cy="923330"/>
          </a:xfrm>
          <a:prstGeom prst="rect">
            <a:avLst/>
          </a:prstGeom>
          <a:noFill/>
        </p:spPr>
        <p:txBody>
          <a:bodyPr wrap="square">
            <a:spAutoFit/>
          </a:bodyPr>
          <a:lstStyle/>
          <a:p>
            <a:pPr algn="just"/>
            <a:r>
              <a:rPr lang="es-MX" sz="1200" b="1" dirty="0">
                <a:solidFill>
                  <a:schemeClr val="accent1">
                    <a:lumMod val="60000"/>
                    <a:lumOff val="40000"/>
                  </a:schemeClr>
                </a:solidFill>
                <a:latin typeface="Arial" panose="020B0604020202020204" pitchFamily="34" charset="0"/>
                <a:cs typeface="Arial" panose="020B0604020202020204" pitchFamily="34" charset="0"/>
              </a:rPr>
              <a:t>¿Cómo se Diagnóstica?</a:t>
            </a:r>
          </a:p>
          <a:p>
            <a:pPr algn="just"/>
            <a:endParaRPr lang="es-MX" sz="6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Se realiza con PCR o microscopia electrónica. </a:t>
            </a:r>
            <a:r>
              <a:rPr lang="es-ES" sz="1200" dirty="0">
                <a:latin typeface="Arial" panose="020B0604020202020204" pitchFamily="34" charset="0"/>
                <a:cs typeface="Arial" panose="020B0604020202020204" pitchFamily="34" charset="0"/>
              </a:rPr>
              <a:t>Las pruebas diagnósticas rápidas </a:t>
            </a:r>
            <a:r>
              <a:rPr lang="es-CO" sz="1200" dirty="0">
                <a:latin typeface="Arial" panose="020B0604020202020204" pitchFamily="34" charset="0"/>
                <a:cs typeface="Arial" panose="020B0604020202020204" pitchFamily="34" charset="0"/>
              </a:rPr>
              <a:t>tienen una baja sensibilidad.</a:t>
            </a:r>
            <a:endParaRPr lang="es-MX" sz="1200" dirty="0">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B3FB2C25-02AD-9AFA-D8FB-398320B9C928}"/>
              </a:ext>
            </a:extLst>
          </p:cNvPr>
          <p:cNvSpPr txBox="1"/>
          <p:nvPr/>
        </p:nvSpPr>
        <p:spPr>
          <a:xfrm>
            <a:off x="3383191" y="357646"/>
            <a:ext cx="2606007" cy="584775"/>
          </a:xfrm>
          <a:prstGeom prst="rect">
            <a:avLst/>
          </a:prstGeom>
          <a:noFill/>
        </p:spPr>
        <p:txBody>
          <a:bodyPr wrap="square">
            <a:spAutoFit/>
          </a:bodyPr>
          <a:lstStyle/>
          <a:p>
            <a:r>
              <a:rPr lang="es-MX" sz="3200" b="1" dirty="0">
                <a:solidFill>
                  <a:schemeClr val="accent1">
                    <a:lumMod val="60000"/>
                    <a:lumOff val="40000"/>
                  </a:schemeClr>
                </a:solidFill>
                <a:latin typeface="Arial" panose="020B0604020202020204" pitchFamily="34" charset="0"/>
                <a:cs typeface="Arial" panose="020B0604020202020204" pitchFamily="34" charset="0"/>
              </a:rPr>
              <a:t>Gripe aviar:</a:t>
            </a:r>
            <a:endParaRPr lang="es-MX"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17E9A294-F0C0-016F-15B5-68C2538A8759}"/>
              </a:ext>
            </a:extLst>
          </p:cNvPr>
          <p:cNvSpPr txBox="1"/>
          <p:nvPr/>
        </p:nvSpPr>
        <p:spPr>
          <a:xfrm>
            <a:off x="2581813" y="789876"/>
            <a:ext cx="4208764" cy="461665"/>
          </a:xfrm>
          <a:prstGeom prst="rect">
            <a:avLst/>
          </a:prstGeom>
          <a:noFill/>
        </p:spPr>
        <p:txBody>
          <a:bodyPr wrap="square">
            <a:spAutoFit/>
          </a:bodyPr>
          <a:lstStyle/>
          <a:p>
            <a:r>
              <a:rPr kumimoji="0" lang="es-MX" sz="2400" b="1"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¿Debemos preocuparnos?</a:t>
            </a:r>
            <a:endParaRPr lang="es-CO" dirty="0">
              <a:solidFill>
                <a:schemeClr val="accent1">
                  <a:lumMod val="60000"/>
                  <a:lumOff val="40000"/>
                </a:schemeClr>
              </a:solidFill>
            </a:endParaRPr>
          </a:p>
        </p:txBody>
      </p:sp>
      <p:sp>
        <p:nvSpPr>
          <p:cNvPr id="44" name="CuadroTexto 43">
            <a:extLst>
              <a:ext uri="{FF2B5EF4-FFF2-40B4-BE49-F238E27FC236}">
                <a16:creationId xmlns:a16="http://schemas.microsoft.com/office/drawing/2014/main" id="{B652E5A8-C40B-3122-0653-92222021CDD3}"/>
              </a:ext>
            </a:extLst>
          </p:cNvPr>
          <p:cNvSpPr txBox="1"/>
          <p:nvPr/>
        </p:nvSpPr>
        <p:spPr>
          <a:xfrm>
            <a:off x="3595204" y="2352195"/>
            <a:ext cx="3020748" cy="1938992"/>
          </a:xfrm>
          <a:prstGeom prst="rect">
            <a:avLst/>
          </a:prstGeom>
          <a:noFill/>
        </p:spPr>
        <p:txBody>
          <a:bodyPr wrap="square">
            <a:spAutoFit/>
          </a:bodyPr>
          <a:lstStyle/>
          <a:p>
            <a:pPr algn="just"/>
            <a:r>
              <a:rPr lang="es-ES" sz="1200" b="1" dirty="0">
                <a:solidFill>
                  <a:schemeClr val="accent1">
                    <a:lumMod val="60000"/>
                    <a:lumOff val="40000"/>
                  </a:schemeClr>
                </a:solidFill>
                <a:latin typeface="Arial" panose="020B0604020202020204" pitchFamily="34" charset="0"/>
                <a:cs typeface="Arial" panose="020B0604020202020204" pitchFamily="34" charset="0"/>
              </a:rPr>
              <a:t>¿Cuáles son los síntomas en los humanos que se podrían presentar?</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Los síntomas de la gripe aviar son los típicos de una gripe común: principalmente infecciones leves de las respiratorias superiores (fiebre y tos) hasta neumonía, choque séptico, síndrome de distrés respiratorio agudo o incluso la muerte.</a:t>
            </a:r>
          </a:p>
        </p:txBody>
      </p:sp>
      <p:pic>
        <p:nvPicPr>
          <p:cNvPr id="45" name="Imagen 44">
            <a:extLst>
              <a:ext uri="{FF2B5EF4-FFF2-40B4-BE49-F238E27FC236}">
                <a16:creationId xmlns:a16="http://schemas.microsoft.com/office/drawing/2014/main" id="{B0CBC98C-88B4-27D4-A7C1-572C7B4E828D}"/>
              </a:ext>
            </a:extLst>
          </p:cNvPr>
          <p:cNvPicPr>
            <a:picLocks noChangeAspect="1"/>
          </p:cNvPicPr>
          <p:nvPr/>
        </p:nvPicPr>
        <p:blipFill>
          <a:blip r:embed="rId3"/>
          <a:stretch>
            <a:fillRect/>
          </a:stretch>
        </p:blipFill>
        <p:spPr>
          <a:xfrm>
            <a:off x="887761" y="6972472"/>
            <a:ext cx="1827424" cy="1475079"/>
          </a:xfrm>
          <a:prstGeom prst="rect">
            <a:avLst/>
          </a:prstGeom>
        </p:spPr>
      </p:pic>
      <p:sp>
        <p:nvSpPr>
          <p:cNvPr id="47" name="CuadroTexto 46">
            <a:extLst>
              <a:ext uri="{FF2B5EF4-FFF2-40B4-BE49-F238E27FC236}">
                <a16:creationId xmlns:a16="http://schemas.microsoft.com/office/drawing/2014/main" id="{5B3BD5D8-E780-32E3-E5D5-29C2774C4F1F}"/>
              </a:ext>
            </a:extLst>
          </p:cNvPr>
          <p:cNvSpPr txBox="1"/>
          <p:nvPr/>
        </p:nvSpPr>
        <p:spPr>
          <a:xfrm>
            <a:off x="124682" y="8521186"/>
            <a:ext cx="3313282" cy="215444"/>
          </a:xfrm>
          <a:prstGeom prst="rect">
            <a:avLst/>
          </a:prstGeom>
          <a:noFill/>
        </p:spPr>
        <p:txBody>
          <a:bodyPr wrap="square">
            <a:spAutoFit/>
          </a:bodyPr>
          <a:lstStyle/>
          <a:p>
            <a:pPr algn="just"/>
            <a:r>
              <a:rPr lang="es-CO" sz="800" b="1" dirty="0">
                <a:solidFill>
                  <a:schemeClr val="accent1">
                    <a:lumMod val="60000"/>
                    <a:lumOff val="40000"/>
                  </a:schemeClr>
                </a:solidFill>
                <a:latin typeface="Arial" panose="020B0604020202020204" pitchFamily="34" charset="0"/>
                <a:cs typeface="Arial" panose="020B0604020202020204" pitchFamily="34" charset="0"/>
              </a:rPr>
              <a:t>Fuente</a:t>
            </a:r>
            <a:r>
              <a:rPr lang="es-CO" sz="800" b="1" dirty="0">
                <a:latin typeface="Arial" panose="020B0604020202020204" pitchFamily="34" charset="0"/>
                <a:cs typeface="Arial" panose="020B0604020202020204" pitchFamily="34" charset="0"/>
              </a:rPr>
              <a:t>. </a:t>
            </a:r>
            <a:r>
              <a:rPr lang="es-CO" sz="800" dirty="0">
                <a:latin typeface="Arial" panose="020B0604020202020204" pitchFamily="34" charset="0"/>
                <a:cs typeface="Arial" panose="020B0604020202020204" pitchFamily="34" charset="0"/>
              </a:rPr>
              <a:t>https://www.istockphoto.com/es/fotos/virus-influenza-aviar</a:t>
            </a:r>
          </a:p>
        </p:txBody>
      </p:sp>
      <p:sp>
        <p:nvSpPr>
          <p:cNvPr id="48" name="CuadroTexto 47">
            <a:extLst>
              <a:ext uri="{FF2B5EF4-FFF2-40B4-BE49-F238E27FC236}">
                <a16:creationId xmlns:a16="http://schemas.microsoft.com/office/drawing/2014/main" id="{D8BB71FE-691C-4EC7-4715-0E87020407BE}"/>
              </a:ext>
            </a:extLst>
          </p:cNvPr>
          <p:cNvSpPr txBox="1"/>
          <p:nvPr/>
        </p:nvSpPr>
        <p:spPr>
          <a:xfrm>
            <a:off x="159894" y="4546770"/>
            <a:ext cx="3421691" cy="2492990"/>
          </a:xfrm>
          <a:prstGeom prst="rect">
            <a:avLst/>
          </a:prstGeom>
          <a:noFill/>
        </p:spPr>
        <p:txBody>
          <a:bodyPr wrap="square" rtlCol="0">
            <a:spAutoFit/>
          </a:bodyPr>
          <a:lstStyle/>
          <a:p>
            <a:pPr algn="just"/>
            <a:r>
              <a:rPr lang="es-ES" sz="1200" b="1" dirty="0">
                <a:solidFill>
                  <a:schemeClr val="accent1">
                    <a:lumMod val="60000"/>
                    <a:lumOff val="40000"/>
                  </a:schemeClr>
                </a:solidFill>
                <a:latin typeface="Arial" panose="020B0604020202020204" pitchFamily="34" charset="0"/>
                <a:cs typeface="Arial" panose="020B0604020202020204" pitchFamily="34" charset="0"/>
              </a:rPr>
              <a:t>¿Cómo se trasmite el virus?</a:t>
            </a:r>
          </a:p>
          <a:p>
            <a:pPr algn="just"/>
            <a:endParaRPr lang="es-ES" sz="800" b="1" dirty="0">
              <a:solidFill>
                <a:schemeClr val="accent6">
                  <a:lumMod val="75000"/>
                </a:schemeClr>
              </a:solidFill>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Las aves infectadas diseminan el virus a través de la saliva, las secreciones nasales y las heces. La manera más común de expandirse a otros territorios es por acción por las aves migratorias o por exportación de aves que no han tenido el debido control</a:t>
            </a:r>
            <a:r>
              <a:rPr lang="es-ES" sz="1200" dirty="0">
                <a:solidFill>
                  <a:schemeClr val="accent1">
                    <a:lumMod val="60000"/>
                    <a:lumOff val="40000"/>
                  </a:schemeClr>
                </a:solidFill>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El período medio de incubación es de entre 2 y 5 días, aunque puede prolongarse hasta 17 días. En cuanto a las infecciones humanas por el virus A(H7N9), el período de incubación oscila entre 1 y 10 días, con una media de 5 días. </a:t>
            </a:r>
          </a:p>
        </p:txBody>
      </p:sp>
      <p:pic>
        <p:nvPicPr>
          <p:cNvPr id="56" name="Imagen 55">
            <a:extLst>
              <a:ext uri="{FF2B5EF4-FFF2-40B4-BE49-F238E27FC236}">
                <a16:creationId xmlns:a16="http://schemas.microsoft.com/office/drawing/2014/main" id="{8B6C631A-1AAC-60EC-1CC3-6D658E3A67E0}"/>
              </a:ext>
            </a:extLst>
          </p:cNvPr>
          <p:cNvPicPr>
            <a:picLocks noChangeAspect="1"/>
          </p:cNvPicPr>
          <p:nvPr/>
        </p:nvPicPr>
        <p:blipFill>
          <a:blip r:embed="rId4"/>
          <a:stretch>
            <a:fillRect/>
          </a:stretch>
        </p:blipFill>
        <p:spPr>
          <a:xfrm>
            <a:off x="4391571" y="4375236"/>
            <a:ext cx="1566023" cy="1182272"/>
          </a:xfrm>
          <a:prstGeom prst="rect">
            <a:avLst/>
          </a:prstGeom>
        </p:spPr>
      </p:pic>
      <p:sp>
        <p:nvSpPr>
          <p:cNvPr id="58" name="CuadroTexto 57">
            <a:extLst>
              <a:ext uri="{FF2B5EF4-FFF2-40B4-BE49-F238E27FC236}">
                <a16:creationId xmlns:a16="http://schemas.microsoft.com/office/drawing/2014/main" id="{1C275F33-E727-EAD9-F81E-E8233DF6A1AC}"/>
              </a:ext>
            </a:extLst>
          </p:cNvPr>
          <p:cNvSpPr txBox="1"/>
          <p:nvPr/>
        </p:nvSpPr>
        <p:spPr>
          <a:xfrm>
            <a:off x="4031969" y="4642248"/>
            <a:ext cx="412292" cy="246221"/>
          </a:xfrm>
          <a:prstGeom prst="rect">
            <a:avLst/>
          </a:prstGeom>
          <a:noFill/>
        </p:spPr>
        <p:txBody>
          <a:bodyPr wrap="none" rtlCol="0">
            <a:spAutoFit/>
          </a:bodyPr>
          <a:lstStyle/>
          <a:p>
            <a:r>
              <a:rPr lang="es-CO" sz="1000" b="1" dirty="0">
                <a:latin typeface="Arial" panose="020B0604020202020204" pitchFamily="34" charset="0"/>
                <a:cs typeface="Arial" panose="020B0604020202020204" pitchFamily="34" charset="0"/>
              </a:rPr>
              <a:t>Tos</a:t>
            </a:r>
          </a:p>
        </p:txBody>
      </p:sp>
      <p:sp>
        <p:nvSpPr>
          <p:cNvPr id="59" name="CuadroTexto 58">
            <a:extLst>
              <a:ext uri="{FF2B5EF4-FFF2-40B4-BE49-F238E27FC236}">
                <a16:creationId xmlns:a16="http://schemas.microsoft.com/office/drawing/2014/main" id="{B45B9111-D346-4D38-0F6F-33009459C467}"/>
              </a:ext>
            </a:extLst>
          </p:cNvPr>
          <p:cNvSpPr txBox="1"/>
          <p:nvPr/>
        </p:nvSpPr>
        <p:spPr>
          <a:xfrm>
            <a:off x="5813599" y="4984436"/>
            <a:ext cx="567784" cy="246221"/>
          </a:xfrm>
          <a:prstGeom prst="rect">
            <a:avLst/>
          </a:prstGeom>
          <a:noFill/>
        </p:spPr>
        <p:txBody>
          <a:bodyPr wrap="none" rtlCol="0">
            <a:spAutoFit/>
          </a:bodyPr>
          <a:lstStyle/>
          <a:p>
            <a:r>
              <a:rPr lang="es-CO" sz="1000" b="1" dirty="0">
                <a:latin typeface="Arial" panose="020B0604020202020204" pitchFamily="34" charset="0"/>
                <a:cs typeface="Arial" panose="020B0604020202020204" pitchFamily="34" charset="0"/>
              </a:rPr>
              <a:t>Fiebre</a:t>
            </a:r>
          </a:p>
        </p:txBody>
      </p:sp>
      <p:sp>
        <p:nvSpPr>
          <p:cNvPr id="60" name="CuadroTexto 59">
            <a:extLst>
              <a:ext uri="{FF2B5EF4-FFF2-40B4-BE49-F238E27FC236}">
                <a16:creationId xmlns:a16="http://schemas.microsoft.com/office/drawing/2014/main" id="{51CB8D13-9CC6-7D1A-B67F-E2F5277ECBCF}"/>
              </a:ext>
            </a:extLst>
          </p:cNvPr>
          <p:cNvSpPr txBox="1"/>
          <p:nvPr/>
        </p:nvSpPr>
        <p:spPr>
          <a:xfrm>
            <a:off x="3983319" y="6453942"/>
            <a:ext cx="585962" cy="215444"/>
          </a:xfrm>
          <a:prstGeom prst="rect">
            <a:avLst/>
          </a:prstGeom>
          <a:noFill/>
        </p:spPr>
        <p:txBody>
          <a:bodyPr wrap="square" rtlCol="0">
            <a:spAutoFit/>
          </a:bodyPr>
          <a:lstStyle/>
          <a:p>
            <a:r>
              <a:rPr lang="es-CO" sz="800" b="1" dirty="0">
                <a:latin typeface="Arial" panose="020B0604020202020204" pitchFamily="34" charset="0"/>
                <a:cs typeface="Arial" panose="020B0604020202020204" pitchFamily="34" charset="0"/>
              </a:rPr>
              <a:t>Cefalea</a:t>
            </a:r>
          </a:p>
        </p:txBody>
      </p:sp>
      <p:sp>
        <p:nvSpPr>
          <p:cNvPr id="61" name="CuadroTexto 60">
            <a:extLst>
              <a:ext uri="{FF2B5EF4-FFF2-40B4-BE49-F238E27FC236}">
                <a16:creationId xmlns:a16="http://schemas.microsoft.com/office/drawing/2014/main" id="{8CA743F4-D127-1214-92E8-519EDCD81870}"/>
              </a:ext>
            </a:extLst>
          </p:cNvPr>
          <p:cNvSpPr txBox="1"/>
          <p:nvPr/>
        </p:nvSpPr>
        <p:spPr>
          <a:xfrm>
            <a:off x="5985802" y="6467127"/>
            <a:ext cx="533954" cy="215444"/>
          </a:xfrm>
          <a:prstGeom prst="rect">
            <a:avLst/>
          </a:prstGeom>
          <a:noFill/>
        </p:spPr>
        <p:txBody>
          <a:bodyPr wrap="square" rtlCol="0">
            <a:spAutoFit/>
          </a:bodyPr>
          <a:lstStyle/>
          <a:p>
            <a:r>
              <a:rPr lang="es-CO" sz="800" b="1" dirty="0">
                <a:latin typeface="Arial" panose="020B0604020202020204" pitchFamily="34" charset="0"/>
                <a:cs typeface="Arial" panose="020B0604020202020204" pitchFamily="34" charset="0"/>
              </a:rPr>
              <a:t>Vómito</a:t>
            </a:r>
          </a:p>
        </p:txBody>
      </p:sp>
      <p:sp>
        <p:nvSpPr>
          <p:cNvPr id="62" name="CuadroTexto 61">
            <a:extLst>
              <a:ext uri="{FF2B5EF4-FFF2-40B4-BE49-F238E27FC236}">
                <a16:creationId xmlns:a16="http://schemas.microsoft.com/office/drawing/2014/main" id="{71B7B3D9-611C-848E-D821-F3F60B72954F}"/>
              </a:ext>
            </a:extLst>
          </p:cNvPr>
          <p:cNvSpPr txBox="1"/>
          <p:nvPr/>
        </p:nvSpPr>
        <p:spPr>
          <a:xfrm>
            <a:off x="5344559" y="6466460"/>
            <a:ext cx="545047" cy="215444"/>
          </a:xfrm>
          <a:prstGeom prst="rect">
            <a:avLst/>
          </a:prstGeom>
          <a:noFill/>
        </p:spPr>
        <p:txBody>
          <a:bodyPr wrap="square" rtlCol="0">
            <a:spAutoFit/>
          </a:bodyPr>
          <a:lstStyle/>
          <a:p>
            <a:r>
              <a:rPr lang="es-CO" sz="800" b="1" dirty="0">
                <a:latin typeface="Arial" panose="020B0604020202020204" pitchFamily="34" charset="0"/>
                <a:cs typeface="Arial" panose="020B0604020202020204" pitchFamily="34" charset="0"/>
              </a:rPr>
              <a:t>Diarrea</a:t>
            </a:r>
          </a:p>
        </p:txBody>
      </p:sp>
      <p:sp>
        <p:nvSpPr>
          <p:cNvPr id="63" name="CuadroTexto 62">
            <a:extLst>
              <a:ext uri="{FF2B5EF4-FFF2-40B4-BE49-F238E27FC236}">
                <a16:creationId xmlns:a16="http://schemas.microsoft.com/office/drawing/2014/main" id="{0D45D68F-F89A-7508-629C-2188CCEFE3AC}"/>
              </a:ext>
            </a:extLst>
          </p:cNvPr>
          <p:cNvSpPr txBox="1"/>
          <p:nvPr/>
        </p:nvSpPr>
        <p:spPr>
          <a:xfrm>
            <a:off x="4638657" y="6453942"/>
            <a:ext cx="671433" cy="215444"/>
          </a:xfrm>
          <a:prstGeom prst="rect">
            <a:avLst/>
          </a:prstGeom>
          <a:noFill/>
        </p:spPr>
        <p:txBody>
          <a:bodyPr wrap="square" rtlCol="0">
            <a:spAutoFit/>
          </a:bodyPr>
          <a:lstStyle/>
          <a:p>
            <a:r>
              <a:rPr lang="es-CO" sz="800" b="1" dirty="0">
                <a:latin typeface="Arial" panose="020B0604020202020204" pitchFamily="34" charset="0"/>
                <a:cs typeface="Arial" panose="020B0604020202020204" pitchFamily="34" charset="0"/>
              </a:rPr>
              <a:t>Rinorrea</a:t>
            </a:r>
          </a:p>
        </p:txBody>
      </p:sp>
      <p:pic>
        <p:nvPicPr>
          <p:cNvPr id="2048" name="Imagen 2047">
            <a:extLst>
              <a:ext uri="{FF2B5EF4-FFF2-40B4-BE49-F238E27FC236}">
                <a16:creationId xmlns:a16="http://schemas.microsoft.com/office/drawing/2014/main" id="{78A28B9A-A626-79D2-78D5-CB612C67B316}"/>
              </a:ext>
            </a:extLst>
          </p:cNvPr>
          <p:cNvPicPr>
            <a:picLocks noChangeAspect="1"/>
          </p:cNvPicPr>
          <p:nvPr/>
        </p:nvPicPr>
        <p:blipFill rotWithShape="1">
          <a:blip r:embed="rId5"/>
          <a:srcRect l="67007" t="11209" r="18842"/>
          <a:stretch/>
        </p:blipFill>
        <p:spPr>
          <a:xfrm>
            <a:off x="5304877" y="5691739"/>
            <a:ext cx="652717" cy="802494"/>
          </a:xfrm>
          <a:prstGeom prst="rect">
            <a:avLst/>
          </a:prstGeom>
        </p:spPr>
      </p:pic>
      <p:pic>
        <p:nvPicPr>
          <p:cNvPr id="2049" name="Imagen 2048">
            <a:extLst>
              <a:ext uri="{FF2B5EF4-FFF2-40B4-BE49-F238E27FC236}">
                <a16:creationId xmlns:a16="http://schemas.microsoft.com/office/drawing/2014/main" id="{F8D62A09-18C5-17D2-AFC4-537C99E6D2C1}"/>
              </a:ext>
            </a:extLst>
          </p:cNvPr>
          <p:cNvPicPr>
            <a:picLocks noChangeAspect="1"/>
          </p:cNvPicPr>
          <p:nvPr/>
        </p:nvPicPr>
        <p:blipFill rotWithShape="1">
          <a:blip r:embed="rId5"/>
          <a:srcRect l="83140"/>
          <a:stretch/>
        </p:blipFill>
        <p:spPr>
          <a:xfrm>
            <a:off x="5928617" y="5618018"/>
            <a:ext cx="671433" cy="913105"/>
          </a:xfrm>
          <a:prstGeom prst="rect">
            <a:avLst/>
          </a:prstGeom>
        </p:spPr>
      </p:pic>
      <p:pic>
        <p:nvPicPr>
          <p:cNvPr id="2051" name="Imagen 2050">
            <a:extLst>
              <a:ext uri="{FF2B5EF4-FFF2-40B4-BE49-F238E27FC236}">
                <a16:creationId xmlns:a16="http://schemas.microsoft.com/office/drawing/2014/main" id="{DA5A29A6-ECB7-6C79-C0E4-043F613126D1}"/>
              </a:ext>
            </a:extLst>
          </p:cNvPr>
          <p:cNvPicPr>
            <a:picLocks noChangeAspect="1"/>
          </p:cNvPicPr>
          <p:nvPr/>
        </p:nvPicPr>
        <p:blipFill rotWithShape="1">
          <a:blip r:embed="rId5"/>
          <a:srcRect l="36199" t="11209" r="47198"/>
          <a:stretch/>
        </p:blipFill>
        <p:spPr>
          <a:xfrm>
            <a:off x="4616170" y="5826127"/>
            <a:ext cx="549078" cy="673307"/>
          </a:xfrm>
          <a:prstGeom prst="rect">
            <a:avLst/>
          </a:prstGeom>
        </p:spPr>
      </p:pic>
      <p:pic>
        <p:nvPicPr>
          <p:cNvPr id="2052" name="Imagen 2051">
            <a:extLst>
              <a:ext uri="{FF2B5EF4-FFF2-40B4-BE49-F238E27FC236}">
                <a16:creationId xmlns:a16="http://schemas.microsoft.com/office/drawing/2014/main" id="{3BEE8503-4866-DC69-F779-32E489965B9A}"/>
              </a:ext>
            </a:extLst>
          </p:cNvPr>
          <p:cNvPicPr>
            <a:picLocks noChangeAspect="1"/>
          </p:cNvPicPr>
          <p:nvPr/>
        </p:nvPicPr>
        <p:blipFill rotWithShape="1">
          <a:blip r:embed="rId5"/>
          <a:srcRect l="-394" t="3199" r="83316"/>
          <a:stretch/>
        </p:blipFill>
        <p:spPr>
          <a:xfrm>
            <a:off x="3909853" y="5779457"/>
            <a:ext cx="564569" cy="733789"/>
          </a:xfrm>
          <a:prstGeom prst="rect">
            <a:avLst/>
          </a:prstGeom>
        </p:spPr>
      </p:pic>
      <p:sp>
        <p:nvSpPr>
          <p:cNvPr id="2053" name="CuadroTexto 2052">
            <a:extLst>
              <a:ext uri="{FF2B5EF4-FFF2-40B4-BE49-F238E27FC236}">
                <a16:creationId xmlns:a16="http://schemas.microsoft.com/office/drawing/2014/main" id="{19F73F8D-01A4-3B21-32CC-74CB8F8B7CE4}"/>
              </a:ext>
            </a:extLst>
          </p:cNvPr>
          <p:cNvSpPr txBox="1"/>
          <p:nvPr/>
        </p:nvSpPr>
        <p:spPr>
          <a:xfrm>
            <a:off x="3770039" y="5568598"/>
            <a:ext cx="1100572" cy="215444"/>
          </a:xfrm>
          <a:prstGeom prst="rect">
            <a:avLst/>
          </a:prstGeom>
          <a:noFill/>
        </p:spPr>
        <p:txBody>
          <a:bodyPr wrap="square" rtlCol="0">
            <a:spAutoFit/>
          </a:bodyPr>
          <a:lstStyle/>
          <a:p>
            <a:r>
              <a:rPr lang="es-CO" sz="800" b="1" dirty="0">
                <a:latin typeface="Arial" panose="020B0604020202020204" pitchFamily="34" charset="0"/>
                <a:cs typeface="Arial" panose="020B0604020202020204" pitchFamily="34" charset="0"/>
              </a:rPr>
              <a:t>Otros Síntomas</a:t>
            </a:r>
          </a:p>
        </p:txBody>
      </p:sp>
      <p:sp>
        <p:nvSpPr>
          <p:cNvPr id="2055" name="CuadroTexto 2054">
            <a:extLst>
              <a:ext uri="{FF2B5EF4-FFF2-40B4-BE49-F238E27FC236}">
                <a16:creationId xmlns:a16="http://schemas.microsoft.com/office/drawing/2014/main" id="{7C910A87-7902-CD42-3F6A-6E28E44E4AF3}"/>
              </a:ext>
            </a:extLst>
          </p:cNvPr>
          <p:cNvSpPr txBox="1"/>
          <p:nvPr/>
        </p:nvSpPr>
        <p:spPr>
          <a:xfrm>
            <a:off x="3650383" y="6641613"/>
            <a:ext cx="2965569" cy="215444"/>
          </a:xfrm>
          <a:prstGeom prst="rect">
            <a:avLst/>
          </a:prstGeom>
          <a:noFill/>
        </p:spPr>
        <p:txBody>
          <a:bodyPr wrap="square">
            <a:spAutoFit/>
          </a:bodyPr>
          <a:lstStyle/>
          <a:p>
            <a:r>
              <a:rPr lang="es-CO" sz="800" b="1" dirty="0">
                <a:solidFill>
                  <a:schemeClr val="accent1">
                    <a:lumMod val="60000"/>
                    <a:lumOff val="40000"/>
                  </a:schemeClr>
                </a:solidFill>
                <a:latin typeface="Arial" panose="020B0604020202020204" pitchFamily="34" charset="0"/>
                <a:cs typeface="Arial" panose="020B0604020202020204" pitchFamily="34" charset="0"/>
              </a:rPr>
              <a:t>Fuente. </a:t>
            </a:r>
            <a:r>
              <a:rPr lang="es-CO" sz="800" dirty="0">
                <a:latin typeface="Arial" panose="020B0604020202020204" pitchFamily="34" charset="0"/>
                <a:cs typeface="Arial" panose="020B0604020202020204" pitchFamily="34" charset="0"/>
              </a:rPr>
              <a:t>https://www.shutterstock.com/es/search/h5n1</a:t>
            </a:r>
          </a:p>
        </p:txBody>
      </p:sp>
      <p:pic>
        <p:nvPicPr>
          <p:cNvPr id="2056" name="Imagen 2055">
            <a:extLst>
              <a:ext uri="{FF2B5EF4-FFF2-40B4-BE49-F238E27FC236}">
                <a16:creationId xmlns:a16="http://schemas.microsoft.com/office/drawing/2014/main" id="{6C8C8C1D-CDE1-2C75-CFCB-FF43CC8D79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3056" b="65416" l="31057" r="68851"/>
                    </a14:imgEffect>
                  </a14:imgLayer>
                </a14:imgProps>
              </a:ext>
            </a:extLst>
          </a:blip>
          <a:srcRect l="26333" t="6511" r="26425" b="28039"/>
          <a:stretch/>
        </p:blipFill>
        <p:spPr>
          <a:xfrm>
            <a:off x="1867396" y="3140689"/>
            <a:ext cx="380155" cy="368681"/>
          </a:xfrm>
          <a:prstGeom prst="rect">
            <a:avLst/>
          </a:prstGeom>
        </p:spPr>
      </p:pic>
      <p:pic>
        <p:nvPicPr>
          <p:cNvPr id="2057" name="Imagen 2056">
            <a:extLst>
              <a:ext uri="{FF2B5EF4-FFF2-40B4-BE49-F238E27FC236}">
                <a16:creationId xmlns:a16="http://schemas.microsoft.com/office/drawing/2014/main" id="{B9FA1C28-8C3C-54D4-8A65-4D8803E947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1880" b="64536" l="31213" r="68589"/>
                    </a14:imgEffect>
                  </a14:imgLayer>
                </a14:imgProps>
              </a:ext>
            </a:extLst>
          </a:blip>
          <a:srcRect l="26541" t="5298" r="26739" b="28882"/>
          <a:stretch/>
        </p:blipFill>
        <p:spPr>
          <a:xfrm>
            <a:off x="2258752" y="3240757"/>
            <a:ext cx="456687" cy="450367"/>
          </a:xfrm>
          <a:prstGeom prst="rect">
            <a:avLst/>
          </a:prstGeom>
        </p:spPr>
      </p:pic>
      <p:pic>
        <p:nvPicPr>
          <p:cNvPr id="2069" name="Imagen 2068">
            <a:extLst>
              <a:ext uri="{FF2B5EF4-FFF2-40B4-BE49-F238E27FC236}">
                <a16:creationId xmlns:a16="http://schemas.microsoft.com/office/drawing/2014/main" id="{47297ED7-8830-DBC9-379C-F6E286A5349F}"/>
              </a:ext>
            </a:extLst>
          </p:cNvPr>
          <p:cNvPicPr>
            <a:picLocks noChangeAspect="1"/>
          </p:cNvPicPr>
          <p:nvPr/>
        </p:nvPicPr>
        <p:blipFill>
          <a:blip r:embed="rId10"/>
          <a:stretch>
            <a:fillRect/>
          </a:stretch>
        </p:blipFill>
        <p:spPr>
          <a:xfrm>
            <a:off x="2841476" y="3277746"/>
            <a:ext cx="434498" cy="428281"/>
          </a:xfrm>
          <a:prstGeom prst="rect">
            <a:avLst/>
          </a:prstGeom>
        </p:spPr>
      </p:pic>
      <p:sp>
        <p:nvSpPr>
          <p:cNvPr id="2070" name="CuadroTexto 2069">
            <a:extLst>
              <a:ext uri="{FF2B5EF4-FFF2-40B4-BE49-F238E27FC236}">
                <a16:creationId xmlns:a16="http://schemas.microsoft.com/office/drawing/2014/main" id="{DB0AD868-28FD-B36C-485E-015E7CC2A724}"/>
              </a:ext>
            </a:extLst>
          </p:cNvPr>
          <p:cNvSpPr txBox="1"/>
          <p:nvPr/>
        </p:nvSpPr>
        <p:spPr>
          <a:xfrm>
            <a:off x="204433" y="8878438"/>
            <a:ext cx="6373234"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Tree>
    <p:extLst>
      <p:ext uri="{BB962C8B-B14F-4D97-AF65-F5344CB8AC3E}">
        <p14:creationId xmlns:p14="http://schemas.microsoft.com/office/powerpoint/2010/main" val="2510428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9" name="Rectángulo 8">
            <a:extLst>
              <a:ext uri="{FF2B5EF4-FFF2-40B4-BE49-F238E27FC236}">
                <a16:creationId xmlns:a16="http://schemas.microsoft.com/office/drawing/2014/main" id="{50C24783-39A7-7583-7CDC-7B7F040BE18F}"/>
              </a:ext>
            </a:extLst>
          </p:cNvPr>
          <p:cNvSpPr/>
          <p:nvPr/>
        </p:nvSpPr>
        <p:spPr>
          <a:xfrm>
            <a:off x="3577861" y="2359995"/>
            <a:ext cx="3055435" cy="6345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solidFill>
            <a:schemeClr val="accent1">
              <a:lumMod val="20000"/>
              <a:lumOff val="80000"/>
            </a:schemeClr>
          </a:solidFill>
        </p:spPr>
        <p:txBody>
          <a:bodyPr wrap="none" rtlCol="0">
            <a:spAutoFit/>
          </a:bodyPr>
          <a:lstStyle/>
          <a:p>
            <a:r>
              <a:rPr lang="es-MX" sz="20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a:extLst>
              <a:ext uri="{FF2B5EF4-FFF2-40B4-BE49-F238E27FC236}">
                <a16:creationId xmlns:a16="http://schemas.microsoft.com/office/drawing/2014/main" id="{6594E525-4BAC-4A19-46E2-E6F7E3A8B32A}"/>
              </a:ext>
            </a:extLst>
          </p:cNvPr>
          <p:cNvSpPr txBox="1"/>
          <p:nvPr/>
        </p:nvSpPr>
        <p:spPr>
          <a:xfrm>
            <a:off x="3594344" y="3651596"/>
            <a:ext cx="3055434" cy="1754326"/>
          </a:xfrm>
          <a:prstGeom prst="rect">
            <a:avLst/>
          </a:prstGeom>
          <a:noFill/>
        </p:spPr>
        <p:txBody>
          <a:bodyPr wrap="square">
            <a:spAutoFit/>
          </a:bodyPr>
          <a:lstStyle/>
          <a:p>
            <a:pPr algn="just"/>
            <a:r>
              <a:rPr lang="es-MX" sz="1200" b="1" dirty="0">
                <a:solidFill>
                  <a:schemeClr val="accent1">
                    <a:lumMod val="60000"/>
                    <a:lumOff val="40000"/>
                  </a:schemeClr>
                </a:solidFill>
                <a:latin typeface="Arial" panose="020B0604020202020204" pitchFamily="34" charset="0"/>
                <a:cs typeface="Arial" panose="020B0604020202020204" pitchFamily="34" charset="0"/>
              </a:rPr>
              <a:t>Tratamiento</a:t>
            </a:r>
          </a:p>
          <a:p>
            <a:pPr algn="just"/>
            <a:endParaRPr lang="es-MX" sz="800" b="1"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No existe en el momento una vacuna avalada, ni un tratamiento definitivo para este fin, el tratamiento es de tipo experimental y se centra en aliviar los síntomas y reducir el efecto replicativo del virus, pero este siempre dependerá de del tipo de virus que este infectando.</a:t>
            </a:r>
          </a:p>
        </p:txBody>
      </p:sp>
      <p:sp>
        <p:nvSpPr>
          <p:cNvPr id="28" name="CuadroTexto 27">
            <a:extLst>
              <a:ext uri="{FF2B5EF4-FFF2-40B4-BE49-F238E27FC236}">
                <a16:creationId xmlns:a16="http://schemas.microsoft.com/office/drawing/2014/main" id="{EF7B69C9-747A-C7FA-7C7F-8B4B9C53EFF0}"/>
              </a:ext>
            </a:extLst>
          </p:cNvPr>
          <p:cNvSpPr txBox="1"/>
          <p:nvPr/>
        </p:nvSpPr>
        <p:spPr>
          <a:xfrm>
            <a:off x="3794123" y="1944435"/>
            <a:ext cx="2978829" cy="307777"/>
          </a:xfrm>
          <a:prstGeom prst="rect">
            <a:avLst/>
          </a:prstGeom>
          <a:solidFill>
            <a:schemeClr val="accent1">
              <a:lumMod val="20000"/>
              <a:lumOff val="80000"/>
            </a:schemeClr>
          </a:solidFill>
        </p:spPr>
        <p:txBody>
          <a:bodyPr wrap="none" rtlCol="0">
            <a:spAutoFit/>
          </a:bodyPr>
          <a:lstStyle/>
          <a:p>
            <a:r>
              <a:rPr lang="es-MX" sz="1400" dirty="0"/>
              <a:t>No. 006 Febrero de 2023 – ISSN: </a:t>
            </a:r>
            <a:r>
              <a:rPr lang="es-MX" sz="1400" dirty="0" err="1"/>
              <a:t>xxxx</a:t>
            </a:r>
            <a:endParaRPr lang="es-MX" sz="1400" dirty="0"/>
          </a:p>
        </p:txBody>
      </p:sp>
      <p:sp>
        <p:nvSpPr>
          <p:cNvPr id="20" name="CuadroTexto 19">
            <a:extLst>
              <a:ext uri="{FF2B5EF4-FFF2-40B4-BE49-F238E27FC236}">
                <a16:creationId xmlns:a16="http://schemas.microsoft.com/office/drawing/2014/main" id="{B3FB2C25-02AD-9AFA-D8FB-398320B9C928}"/>
              </a:ext>
            </a:extLst>
          </p:cNvPr>
          <p:cNvSpPr txBox="1"/>
          <p:nvPr/>
        </p:nvSpPr>
        <p:spPr>
          <a:xfrm>
            <a:off x="3383191" y="357646"/>
            <a:ext cx="2606007" cy="584775"/>
          </a:xfrm>
          <a:prstGeom prst="rect">
            <a:avLst/>
          </a:prstGeom>
          <a:noFill/>
        </p:spPr>
        <p:txBody>
          <a:bodyPr wrap="square">
            <a:spAutoFit/>
          </a:bodyPr>
          <a:lstStyle/>
          <a:p>
            <a:r>
              <a:rPr lang="es-MX" sz="3200" b="1" dirty="0">
                <a:solidFill>
                  <a:schemeClr val="accent1">
                    <a:lumMod val="60000"/>
                    <a:lumOff val="40000"/>
                  </a:schemeClr>
                </a:solidFill>
                <a:latin typeface="Arial" panose="020B0604020202020204" pitchFamily="34" charset="0"/>
                <a:cs typeface="Arial" panose="020B0604020202020204" pitchFamily="34" charset="0"/>
              </a:rPr>
              <a:t>Gripe aviar:</a:t>
            </a:r>
            <a:endParaRPr lang="es-MX"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17E9A294-F0C0-016F-15B5-68C2538A8759}"/>
              </a:ext>
            </a:extLst>
          </p:cNvPr>
          <p:cNvSpPr txBox="1"/>
          <p:nvPr/>
        </p:nvSpPr>
        <p:spPr>
          <a:xfrm>
            <a:off x="2581813" y="789876"/>
            <a:ext cx="4208764" cy="461665"/>
          </a:xfrm>
          <a:prstGeom prst="rect">
            <a:avLst/>
          </a:prstGeom>
          <a:noFill/>
        </p:spPr>
        <p:txBody>
          <a:bodyPr wrap="square">
            <a:spAutoFit/>
          </a:bodyPr>
          <a:lstStyle/>
          <a:p>
            <a:r>
              <a:rPr kumimoji="0" lang="es-MX" sz="2400" b="1"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¿Debemos preocuparnos?</a:t>
            </a:r>
            <a:endParaRPr lang="es-CO" dirty="0">
              <a:solidFill>
                <a:schemeClr val="accent1">
                  <a:lumMod val="60000"/>
                  <a:lumOff val="40000"/>
                </a:schemeClr>
              </a:solidFill>
            </a:endParaRPr>
          </a:p>
        </p:txBody>
      </p:sp>
      <p:sp>
        <p:nvSpPr>
          <p:cNvPr id="39" name="CuadroTexto 38">
            <a:extLst>
              <a:ext uri="{FF2B5EF4-FFF2-40B4-BE49-F238E27FC236}">
                <a16:creationId xmlns:a16="http://schemas.microsoft.com/office/drawing/2014/main" id="{A82C42A2-0945-7E04-8F07-FCCD39C1C817}"/>
              </a:ext>
            </a:extLst>
          </p:cNvPr>
          <p:cNvSpPr txBox="1"/>
          <p:nvPr/>
        </p:nvSpPr>
        <p:spPr>
          <a:xfrm>
            <a:off x="179973" y="2324511"/>
            <a:ext cx="3294368" cy="1877437"/>
          </a:xfrm>
          <a:prstGeom prst="rect">
            <a:avLst/>
          </a:prstGeom>
          <a:noFill/>
        </p:spPr>
        <p:txBody>
          <a:bodyPr wrap="square">
            <a:spAutoFit/>
          </a:bodyPr>
          <a:lstStyle/>
          <a:p>
            <a:pPr algn="just"/>
            <a:r>
              <a:rPr lang="es-ES" sz="1200" b="1" dirty="0">
                <a:solidFill>
                  <a:schemeClr val="accent1">
                    <a:lumMod val="60000"/>
                    <a:lumOff val="40000"/>
                  </a:schemeClr>
                </a:solidFill>
                <a:latin typeface="Arial" panose="020B0604020202020204" pitchFamily="34" charset="0"/>
                <a:cs typeface="Arial" panose="020B0604020202020204" pitchFamily="34" charset="0"/>
              </a:rPr>
              <a:t>¿Existe algún riesgo para Humanos?</a:t>
            </a:r>
          </a:p>
          <a:p>
            <a:pPr algn="just"/>
            <a:endParaRPr lang="es-ES" sz="800" b="1"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El riesgo de trasmisión es por contacto directo o indirecto con animales infectados o por contacto con superficies y ambiente contaminado por heces.</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El Virus de Influenza tipo A ha causado en humanos infecciones en casos se han reportado casos muy esporádicos.</a:t>
            </a:r>
          </a:p>
        </p:txBody>
      </p:sp>
      <p:sp>
        <p:nvSpPr>
          <p:cNvPr id="3" name="CuadroTexto 2">
            <a:extLst>
              <a:ext uri="{FF2B5EF4-FFF2-40B4-BE49-F238E27FC236}">
                <a16:creationId xmlns:a16="http://schemas.microsoft.com/office/drawing/2014/main" id="{E04F43F6-1350-CEB5-6D8A-684286E7FFB9}"/>
              </a:ext>
            </a:extLst>
          </p:cNvPr>
          <p:cNvSpPr txBox="1"/>
          <p:nvPr/>
        </p:nvSpPr>
        <p:spPr>
          <a:xfrm>
            <a:off x="198796" y="6179971"/>
            <a:ext cx="3259062" cy="400110"/>
          </a:xfrm>
          <a:prstGeom prst="rect">
            <a:avLst/>
          </a:prstGeom>
          <a:noFill/>
        </p:spPr>
        <p:txBody>
          <a:bodyPr wrap="square">
            <a:spAutoFit/>
          </a:bodyPr>
          <a:lstStyle/>
          <a:p>
            <a:pPr algn="just"/>
            <a:r>
              <a:rPr lang="es-CO" sz="1000" b="1" dirty="0">
                <a:solidFill>
                  <a:schemeClr val="accent1">
                    <a:lumMod val="60000"/>
                    <a:lumOff val="40000"/>
                  </a:schemeClr>
                </a:solidFill>
                <a:latin typeface="Arial" panose="020B0604020202020204" pitchFamily="34" charset="0"/>
                <a:cs typeface="Arial" panose="020B0604020202020204" pitchFamily="34" charset="0"/>
              </a:rPr>
              <a:t>Fuente</a:t>
            </a:r>
            <a:r>
              <a:rPr lang="es-CO" sz="1000" b="1" dirty="0">
                <a:latin typeface="Arial" panose="020B0604020202020204" pitchFamily="34" charset="0"/>
                <a:cs typeface="Arial" panose="020B0604020202020204" pitchFamily="34" charset="0"/>
              </a:rPr>
              <a:t>. </a:t>
            </a:r>
            <a:r>
              <a:rPr lang="es-CO" sz="1000" dirty="0">
                <a:latin typeface="Arial" panose="020B0604020202020204" pitchFamily="34" charset="0"/>
                <a:cs typeface="Arial" panose="020B0604020202020204" pitchFamily="34" charset="0"/>
              </a:rPr>
              <a:t>https://www.istockphoto.com/es/fotos/virus-influenza-aviar</a:t>
            </a:r>
          </a:p>
        </p:txBody>
      </p:sp>
      <p:pic>
        <p:nvPicPr>
          <p:cNvPr id="7" name="Picture 2" descr="La gripe aviar ya infecta a mamíferos, ¿qué riesgo implica para los  humanos? | El Diario Montañés">
            <a:extLst>
              <a:ext uri="{FF2B5EF4-FFF2-40B4-BE49-F238E27FC236}">
                <a16:creationId xmlns:a16="http://schemas.microsoft.com/office/drawing/2014/main" id="{77C759D1-32CF-346A-9654-64024F191A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18" t="50000" r="16676" b="4878"/>
          <a:stretch/>
        </p:blipFill>
        <p:spPr bwMode="auto">
          <a:xfrm>
            <a:off x="1795947" y="4365619"/>
            <a:ext cx="1668517" cy="1856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a gripe aviar ya infecta a mamíferos, ¿qué riesgo implica para los  humanos? | El Diario Montañés">
            <a:extLst>
              <a:ext uri="{FF2B5EF4-FFF2-40B4-BE49-F238E27FC236}">
                <a16:creationId xmlns:a16="http://schemas.microsoft.com/office/drawing/2014/main" id="{3F7BC0D2-7A05-97D5-6A0B-608F15013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53" t="5139" r="15455" b="53133"/>
          <a:stretch/>
        </p:blipFill>
        <p:spPr bwMode="auto">
          <a:xfrm>
            <a:off x="198796" y="4326364"/>
            <a:ext cx="1457254" cy="168394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48A9A0B-BA47-CC3A-37DA-E11CEFC9385E}"/>
              </a:ext>
            </a:extLst>
          </p:cNvPr>
          <p:cNvSpPr txBox="1"/>
          <p:nvPr/>
        </p:nvSpPr>
        <p:spPr>
          <a:xfrm>
            <a:off x="3594344" y="2401149"/>
            <a:ext cx="3035894" cy="1200329"/>
          </a:xfrm>
          <a:prstGeom prst="rect">
            <a:avLst/>
          </a:prstGeom>
          <a:noFill/>
        </p:spPr>
        <p:txBody>
          <a:bodyPr wrap="square">
            <a:spAutoFit/>
          </a:bodyPr>
          <a:lstStyle/>
          <a:p>
            <a:pPr algn="just"/>
            <a:r>
              <a:rPr lang="es-ES" sz="1200" b="1" dirty="0">
                <a:solidFill>
                  <a:schemeClr val="accent1">
                    <a:lumMod val="60000"/>
                    <a:lumOff val="40000"/>
                  </a:schemeClr>
                </a:solidFill>
                <a:latin typeface="Arial" panose="020B0604020202020204" pitchFamily="34" charset="0"/>
                <a:cs typeface="Arial" panose="020B0604020202020204" pitchFamily="34" charset="0"/>
              </a:rPr>
              <a:t>No hay peligro por consumir carne de pollo</a:t>
            </a: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El consumo de pollo y sus derivados, como huevos, carne, etc., pueden consumirse “sin ningún problema”. </a:t>
            </a:r>
          </a:p>
        </p:txBody>
      </p:sp>
      <p:sp>
        <p:nvSpPr>
          <p:cNvPr id="23" name="CuadroTexto 22">
            <a:extLst>
              <a:ext uri="{FF2B5EF4-FFF2-40B4-BE49-F238E27FC236}">
                <a16:creationId xmlns:a16="http://schemas.microsoft.com/office/drawing/2014/main" id="{14855FDC-73C7-AD92-3CA3-B70BC4EF2FBC}"/>
              </a:ext>
            </a:extLst>
          </p:cNvPr>
          <p:cNvSpPr txBox="1"/>
          <p:nvPr/>
        </p:nvSpPr>
        <p:spPr>
          <a:xfrm>
            <a:off x="163490" y="6704662"/>
            <a:ext cx="3294368" cy="212365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4472C4">
                    <a:lumMod val="60000"/>
                    <a:lumOff val="40000"/>
                  </a:srgbClr>
                </a:solidFill>
                <a:effectLst/>
                <a:uLnTx/>
                <a:uFillTx/>
                <a:latin typeface="Arial" panose="020B0604020202020204" pitchFamily="34" charset="0"/>
                <a:ea typeface="+mn-ea"/>
                <a:cs typeface="Arial" panose="020B0604020202020204" pitchFamily="34" charset="0"/>
              </a:rPr>
              <a:t>¿La influenza aviar es mortal para el ser humano?</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una enfermedad respiratoria “se puede complicar”, dependiendo de las susceptibilidades o condiciones del paciente, como la edad o las enfermedades previas. “De manera general, una infección respiratoria puede producir un síndrome limitado como fiebre, congestión nasal, etc., que se puede complicar”.</a:t>
            </a:r>
          </a:p>
        </p:txBody>
      </p:sp>
      <p:pic>
        <p:nvPicPr>
          <p:cNvPr id="33" name="Imagen 32">
            <a:extLst>
              <a:ext uri="{FF2B5EF4-FFF2-40B4-BE49-F238E27FC236}">
                <a16:creationId xmlns:a16="http://schemas.microsoft.com/office/drawing/2014/main" id="{FA4A97F6-7BC9-1FCD-EDAD-8FC0EA85F639}"/>
              </a:ext>
            </a:extLst>
          </p:cNvPr>
          <p:cNvPicPr>
            <a:picLocks noChangeAspect="1"/>
          </p:cNvPicPr>
          <p:nvPr/>
        </p:nvPicPr>
        <p:blipFill>
          <a:blip r:embed="rId4"/>
          <a:stretch>
            <a:fillRect/>
          </a:stretch>
        </p:blipFill>
        <p:spPr>
          <a:xfrm>
            <a:off x="3889622" y="5630591"/>
            <a:ext cx="652681" cy="643342"/>
          </a:xfrm>
          <a:prstGeom prst="rect">
            <a:avLst/>
          </a:prstGeom>
        </p:spPr>
      </p:pic>
      <p:pic>
        <p:nvPicPr>
          <p:cNvPr id="37" name="Imagen 36">
            <a:extLst>
              <a:ext uri="{FF2B5EF4-FFF2-40B4-BE49-F238E27FC236}">
                <a16:creationId xmlns:a16="http://schemas.microsoft.com/office/drawing/2014/main" id="{EA8AF29F-01B8-1D60-F873-A88C73C2119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3056" b="65416" l="31057" r="68851"/>
                    </a14:imgEffect>
                  </a14:imgLayer>
                </a14:imgProps>
              </a:ext>
            </a:extLst>
          </a:blip>
          <a:srcRect l="26333" t="6511" r="26425" b="28039"/>
          <a:stretch/>
        </p:blipFill>
        <p:spPr>
          <a:xfrm>
            <a:off x="5122061" y="5601074"/>
            <a:ext cx="678538" cy="658058"/>
          </a:xfrm>
          <a:prstGeom prst="rect">
            <a:avLst/>
          </a:prstGeom>
        </p:spPr>
      </p:pic>
      <p:pic>
        <p:nvPicPr>
          <p:cNvPr id="40" name="Imagen 39">
            <a:extLst>
              <a:ext uri="{FF2B5EF4-FFF2-40B4-BE49-F238E27FC236}">
                <a16:creationId xmlns:a16="http://schemas.microsoft.com/office/drawing/2014/main" id="{837CA7A9-E466-BCD8-714C-388D57613DC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1880" b="64536" l="31213" r="68589"/>
                    </a14:imgEffect>
                  </a14:imgLayer>
                </a14:imgProps>
              </a:ext>
            </a:extLst>
          </a:blip>
          <a:srcRect l="26541" t="5298" r="26739" b="28882"/>
          <a:stretch/>
        </p:blipFill>
        <p:spPr>
          <a:xfrm>
            <a:off x="4520782" y="5621819"/>
            <a:ext cx="625220" cy="616569"/>
          </a:xfrm>
          <a:prstGeom prst="rect">
            <a:avLst/>
          </a:prstGeom>
        </p:spPr>
      </p:pic>
      <p:sp>
        <p:nvSpPr>
          <p:cNvPr id="48" name="CuadroTexto 47">
            <a:extLst>
              <a:ext uri="{FF2B5EF4-FFF2-40B4-BE49-F238E27FC236}">
                <a16:creationId xmlns:a16="http://schemas.microsoft.com/office/drawing/2014/main" id="{2AE2755E-9107-AC8D-99A1-22AA4EF68D7B}"/>
              </a:ext>
            </a:extLst>
          </p:cNvPr>
          <p:cNvSpPr txBox="1"/>
          <p:nvPr/>
        </p:nvSpPr>
        <p:spPr>
          <a:xfrm>
            <a:off x="3629620" y="6818010"/>
            <a:ext cx="2951915" cy="175432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472C4">
                    <a:lumMod val="60000"/>
                    <a:lumOff val="40000"/>
                  </a:srgbClr>
                </a:solidFill>
                <a:effectLst/>
                <a:uLnTx/>
                <a:uFillTx/>
                <a:latin typeface="Arial" panose="020B0604020202020204" pitchFamily="34" charset="0"/>
                <a:ea typeface="+mn-ea"/>
                <a:cs typeface="Arial" panose="020B0604020202020204" pitchFamily="34" charset="0"/>
              </a:rPr>
              <a:t>¿Qué Medidas de Prevención y Control de Infecciones Sirven?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Usar elementos de protección, enfatizando su adecuado uso y principalmente la exposición cuando los deseche.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 recomienda consumir los alimentos derivados de las aves bien cocidos.</a:t>
            </a:r>
          </a:p>
        </p:txBody>
      </p:sp>
      <p:sp>
        <p:nvSpPr>
          <p:cNvPr id="50" name="CuadroTexto 49">
            <a:extLst>
              <a:ext uri="{FF2B5EF4-FFF2-40B4-BE49-F238E27FC236}">
                <a16:creationId xmlns:a16="http://schemas.microsoft.com/office/drawing/2014/main" id="{C5D70CE8-B0E8-E32C-ADBB-AE41A5D04E33}"/>
              </a:ext>
            </a:extLst>
          </p:cNvPr>
          <p:cNvSpPr txBox="1"/>
          <p:nvPr/>
        </p:nvSpPr>
        <p:spPr>
          <a:xfrm>
            <a:off x="204433" y="8878438"/>
            <a:ext cx="6373234"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pic>
        <p:nvPicPr>
          <p:cNvPr id="51" name="Imagen 50">
            <a:extLst>
              <a:ext uri="{FF2B5EF4-FFF2-40B4-BE49-F238E27FC236}">
                <a16:creationId xmlns:a16="http://schemas.microsoft.com/office/drawing/2014/main" id="{08F09619-9C53-2E19-250A-B2A2916E891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800599" y="5574766"/>
            <a:ext cx="678538" cy="692247"/>
          </a:xfrm>
          <a:prstGeom prst="rect">
            <a:avLst/>
          </a:prstGeom>
        </p:spPr>
      </p:pic>
    </p:spTree>
    <p:extLst>
      <p:ext uri="{BB962C8B-B14F-4D97-AF65-F5344CB8AC3E}">
        <p14:creationId xmlns:p14="http://schemas.microsoft.com/office/powerpoint/2010/main" val="244036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21667" y="1342688"/>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56365"/>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54514" y="119887"/>
            <a:ext cx="1330764" cy="129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0" y="1856013"/>
            <a:ext cx="2986715" cy="461665"/>
          </a:xfrm>
          <a:prstGeom prst="rect">
            <a:avLst/>
          </a:prstGeom>
          <a:noFill/>
        </p:spPr>
        <p:txBody>
          <a:bodyPr wrap="none" rtlCol="0">
            <a:spAutoFit/>
          </a:bodyPr>
          <a:lstStyle/>
          <a:p>
            <a:r>
              <a:rPr lang="es-MX" sz="2400" b="1" dirty="0">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5"/>
            <a:ext cx="6858000" cy="333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EF7B69C9-747A-C7FA-7C7F-8B4B9C53EFF0}"/>
              </a:ext>
            </a:extLst>
          </p:cNvPr>
          <p:cNvSpPr txBox="1"/>
          <p:nvPr/>
        </p:nvSpPr>
        <p:spPr>
          <a:xfrm>
            <a:off x="3794123" y="1944435"/>
            <a:ext cx="2978829" cy="307777"/>
          </a:xfrm>
          <a:prstGeom prst="rect">
            <a:avLst/>
          </a:prstGeom>
          <a:noFill/>
        </p:spPr>
        <p:txBody>
          <a:bodyPr wrap="none" rtlCol="0">
            <a:spAutoFit/>
          </a:bodyPr>
          <a:lstStyle/>
          <a:p>
            <a:r>
              <a:rPr lang="es-MX" sz="1400" dirty="0"/>
              <a:t>No. 006 Febrero de 2023 – ISSN: </a:t>
            </a:r>
            <a:r>
              <a:rPr lang="es-MX" sz="1400" dirty="0" err="1"/>
              <a:t>xxxx</a:t>
            </a:r>
            <a:endParaRPr lang="es-MX" sz="1400" dirty="0"/>
          </a:p>
        </p:txBody>
      </p:sp>
      <p:sp>
        <p:nvSpPr>
          <p:cNvPr id="2" name="CuadroTexto 1">
            <a:extLst>
              <a:ext uri="{FF2B5EF4-FFF2-40B4-BE49-F238E27FC236}">
                <a16:creationId xmlns:a16="http://schemas.microsoft.com/office/drawing/2014/main" id="{D13C2624-3602-DEEF-B426-863C68928C26}"/>
              </a:ext>
            </a:extLst>
          </p:cNvPr>
          <p:cNvSpPr txBox="1"/>
          <p:nvPr/>
        </p:nvSpPr>
        <p:spPr>
          <a:xfrm>
            <a:off x="165663" y="2359995"/>
            <a:ext cx="4290935" cy="3908762"/>
          </a:xfrm>
          <a:prstGeom prst="rect">
            <a:avLst/>
          </a:prstGeom>
          <a:noFill/>
        </p:spPr>
        <p:txBody>
          <a:bodyPr wrap="square">
            <a:spAutoFit/>
          </a:bodyPr>
          <a:lstStyle/>
          <a:p>
            <a:pPr algn="just"/>
            <a:r>
              <a:rPr lang="es-MX" sz="1200" b="1" dirty="0">
                <a:solidFill>
                  <a:schemeClr val="accent1">
                    <a:lumMod val="60000"/>
                    <a:lumOff val="40000"/>
                  </a:schemeClr>
                </a:solidFill>
                <a:latin typeface="Arial" panose="020B0604020202020204" pitchFamily="34" charset="0"/>
                <a:cs typeface="Arial" panose="020B0604020202020204" pitchFamily="34" charset="0"/>
              </a:rPr>
              <a:t>¿Qué Medidas de Prevención y Control de Infecciones Sirven?</a:t>
            </a:r>
          </a:p>
          <a:p>
            <a:pPr algn="just"/>
            <a:endParaRPr lang="es-ES" sz="8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 Si encuentra una ave muerta o con las siguientes características falta de energía, apetito y </a:t>
            </a:r>
            <a:r>
              <a:rPr lang="es-ES" sz="1200" b="1" i="1" dirty="0">
                <a:latin typeface="Arial" panose="020B0604020202020204" pitchFamily="34" charset="0"/>
                <a:cs typeface="Arial" panose="020B0604020202020204" pitchFamily="34" charset="0"/>
              </a:rPr>
              <a:t>coordinación; decoloración de color morado</a:t>
            </a:r>
            <a:r>
              <a:rPr lang="es-ES" sz="1200" dirty="0">
                <a:latin typeface="Arial" panose="020B0604020202020204" pitchFamily="34" charset="0"/>
                <a:cs typeface="Arial" panose="020B0604020202020204" pitchFamily="34" charset="0"/>
              </a:rPr>
              <a:t>; diarrea; descarga nasal; tos, estornudo; y producción reducida de los huevos y/o huevos de cáscara blanda o deformes o muerte repentina, </a:t>
            </a:r>
            <a:r>
              <a:rPr lang="es-ES" sz="1200" b="1" dirty="0">
                <a:latin typeface="Arial" panose="020B0604020202020204" pitchFamily="34" charset="0"/>
                <a:cs typeface="Arial" panose="020B0604020202020204" pitchFamily="34" charset="0"/>
              </a:rPr>
              <a:t>No entre en contacto directo</a:t>
            </a:r>
            <a:r>
              <a:rPr lang="es-ES" sz="1200" dirty="0">
                <a:latin typeface="Arial" panose="020B0604020202020204" pitchFamily="34" charset="0"/>
                <a:cs typeface="Arial" panose="020B0604020202020204" pitchFamily="34" charset="0"/>
              </a:rPr>
              <a:t>, protéjase y luego aíslela de las demás, avise de inmediato a las autoridades sanitarias (ICA), vigile cambios en las demás. Los virus altamente patógenos que se propagan rápidamente pueden matar a casi todo un galpón de aves en un lapso de 48 horas.</a:t>
            </a:r>
          </a:p>
          <a:p>
            <a:pPr algn="just"/>
            <a:r>
              <a:rPr lang="es-ES" sz="1200" dirty="0">
                <a:latin typeface="Arial" panose="020B0604020202020204" pitchFamily="34" charset="0"/>
                <a:cs typeface="Arial" panose="020B0604020202020204" pitchFamily="34" charset="0"/>
              </a:rPr>
              <a:t>• Estar alerta a la exposición directa de las aves infectadas especialmente de las personas que se encargan de movilizar aves, trabajadores de granjas o que están en contacto directo con aves silvestres.</a:t>
            </a:r>
          </a:p>
          <a:p>
            <a:pPr algn="just"/>
            <a:r>
              <a:rPr lang="es-ES" sz="1200" dirty="0">
                <a:latin typeface="Arial" panose="020B0604020202020204" pitchFamily="34" charset="0"/>
                <a:cs typeface="Arial" panose="020B0604020202020204" pitchFamily="34" charset="0"/>
              </a:rPr>
              <a:t>• Para minimizar el riesgo de salud pública, es esencial asegurar una vigilancia cualitativa de las poblaciones humanas y animales en riesgo, enfatizando en la investigación exhaustividad de cada caso</a:t>
            </a:r>
          </a:p>
        </p:txBody>
      </p:sp>
      <p:sp>
        <p:nvSpPr>
          <p:cNvPr id="7" name="CuadroTexto 6">
            <a:extLst>
              <a:ext uri="{FF2B5EF4-FFF2-40B4-BE49-F238E27FC236}">
                <a16:creationId xmlns:a16="http://schemas.microsoft.com/office/drawing/2014/main" id="{AA6905C3-66F8-EBC5-A8D6-56C3F9EE6CC9}"/>
              </a:ext>
            </a:extLst>
          </p:cNvPr>
          <p:cNvSpPr txBox="1"/>
          <p:nvPr/>
        </p:nvSpPr>
        <p:spPr>
          <a:xfrm>
            <a:off x="204433" y="6351948"/>
            <a:ext cx="6449134" cy="2215991"/>
          </a:xfrm>
          <a:prstGeom prst="rect">
            <a:avLst/>
          </a:prstGeom>
          <a:noFill/>
        </p:spPr>
        <p:txBody>
          <a:bodyPr wrap="square" rtlCol="0">
            <a:spAutoFit/>
          </a:bodyPr>
          <a:lstStyle/>
          <a:p>
            <a:r>
              <a:rPr lang="es-MX" sz="1000" b="1" dirty="0">
                <a:solidFill>
                  <a:schemeClr val="accent1">
                    <a:lumMod val="60000"/>
                    <a:lumOff val="40000"/>
                  </a:schemeClr>
                </a:solidFill>
                <a:latin typeface="Arial" panose="020B0604020202020204" pitchFamily="34" charset="0"/>
                <a:cs typeface="Arial" panose="020B0604020202020204" pitchFamily="34" charset="0"/>
              </a:rPr>
              <a:t>Bibliografía:</a:t>
            </a:r>
          </a:p>
          <a:p>
            <a:endParaRPr lang="es-MX" sz="800" dirty="0">
              <a:latin typeface="Arial" panose="020B0604020202020204" pitchFamily="34" charset="0"/>
              <a:cs typeface="Arial" panose="020B0604020202020204" pitchFamily="34" charset="0"/>
            </a:endParaRPr>
          </a:p>
          <a:p>
            <a:pPr marL="171450" indent="-171450">
              <a:buFontTx/>
              <a:buChar char="-"/>
            </a:pPr>
            <a:r>
              <a:rPr lang="es-MX" sz="1000" dirty="0">
                <a:latin typeface="Arial" panose="020B0604020202020204" pitchFamily="34" charset="0"/>
                <a:cs typeface="Arial" panose="020B0604020202020204" pitchFamily="34" charset="0"/>
              </a:rPr>
              <a:t>OMS 2023. [Consultado 28/02/2023] https://www.who.int/es/news-room/fact-sheets/detail/influenza-(avian-and-other-zoonotic)?gclid=Cj0KCQiA6fafBhC1ARIsAIJjL8nb1WxjKL5pC7mxs1VyKbkCUz1Hi7ubgBa3ckhYEF1PqqwBRYHNr4saAstsEALw_wcB</a:t>
            </a:r>
          </a:p>
          <a:p>
            <a:pPr marL="171450" indent="-171450">
              <a:buFontTx/>
              <a:buChar char="-"/>
            </a:pPr>
            <a:r>
              <a:rPr lang="es-MX" sz="1000" dirty="0">
                <a:latin typeface="Arial" panose="020B0604020202020204" pitchFamily="34" charset="0"/>
                <a:cs typeface="Arial" panose="020B0604020202020204" pitchFamily="34" charset="0"/>
              </a:rPr>
              <a:t>PHAO, 2023. [Consultado 28/02/2023]. https://www.paho.org/es/noticias/17-1-2023-ops-emite-alerta-ante-brotes-influenza-aviar-aves-diez-paises-americas</a:t>
            </a:r>
          </a:p>
          <a:p>
            <a:pPr marL="171450" indent="-171450">
              <a:buFontTx/>
              <a:buChar char="-"/>
            </a:pPr>
            <a:r>
              <a:rPr lang="es-MX" sz="1000" dirty="0">
                <a:latin typeface="Arial" panose="020B0604020202020204" pitchFamily="34" charset="0"/>
                <a:cs typeface="Arial" panose="020B0604020202020204" pitchFamily="34" charset="0"/>
              </a:rPr>
              <a:t>CDC. [Consultado 28/02/2023] </a:t>
            </a:r>
            <a:r>
              <a:rPr lang="es-MX" sz="1000" dirty="0">
                <a:latin typeface="Arial" panose="020B0604020202020204" pitchFamily="34" charset="0"/>
                <a:cs typeface="Arial" panose="020B0604020202020204" pitchFamily="34" charset="0"/>
                <a:hlinkClick r:id="rId3"/>
              </a:rPr>
              <a:t>https://www.cdc.gov/spanish/niosh/topics/aviar.html#:~:text=La%20gripe%20o%20influenza%20aviar,de%20la%20gripe%20tipo%20A</a:t>
            </a:r>
            <a:r>
              <a:rPr lang="es-MX" sz="1000" dirty="0">
                <a:latin typeface="Arial" panose="020B0604020202020204" pitchFamily="34" charset="0"/>
                <a:cs typeface="Arial" panose="020B0604020202020204" pitchFamily="34" charset="0"/>
              </a:rPr>
              <a:t>.</a:t>
            </a:r>
          </a:p>
          <a:p>
            <a:pPr marL="171450" indent="-171450">
              <a:buFontTx/>
              <a:buChar char="-"/>
            </a:pPr>
            <a:r>
              <a:rPr lang="es-MX" sz="1000" dirty="0">
                <a:latin typeface="Arial" panose="020B0604020202020204" pitchFamily="34" charset="0"/>
                <a:cs typeface="Arial" panose="020B0604020202020204" pitchFamily="34" charset="0"/>
              </a:rPr>
              <a:t>INS. 2023. (https://www.paho.org/es/noticias/17-1-2023-ops-emite-alerta-ante-brotes-influenza-aviar-aves-diez-paises-americas)</a:t>
            </a:r>
          </a:p>
          <a:p>
            <a:pPr marL="171450" indent="-171450">
              <a:buFontTx/>
              <a:buChar char="-"/>
            </a:pPr>
            <a:endParaRPr lang="es-MX" sz="1000" dirty="0"/>
          </a:p>
        </p:txBody>
      </p:sp>
      <p:sp>
        <p:nvSpPr>
          <p:cNvPr id="3" name="CuadroTexto 2">
            <a:extLst>
              <a:ext uri="{FF2B5EF4-FFF2-40B4-BE49-F238E27FC236}">
                <a16:creationId xmlns:a16="http://schemas.microsoft.com/office/drawing/2014/main" id="{A137F1A8-56C2-C66B-0BB3-2A32591E293E}"/>
              </a:ext>
            </a:extLst>
          </p:cNvPr>
          <p:cNvSpPr txBox="1"/>
          <p:nvPr/>
        </p:nvSpPr>
        <p:spPr>
          <a:xfrm>
            <a:off x="3383191" y="357646"/>
            <a:ext cx="2606007" cy="584775"/>
          </a:xfrm>
          <a:prstGeom prst="rect">
            <a:avLst/>
          </a:prstGeom>
          <a:noFill/>
        </p:spPr>
        <p:txBody>
          <a:bodyPr wrap="square">
            <a:spAutoFit/>
          </a:bodyPr>
          <a:lstStyle/>
          <a:p>
            <a:r>
              <a:rPr lang="es-MX" sz="3200" b="1" dirty="0">
                <a:solidFill>
                  <a:schemeClr val="accent1">
                    <a:lumMod val="60000"/>
                    <a:lumOff val="40000"/>
                  </a:schemeClr>
                </a:solidFill>
                <a:latin typeface="Arial" panose="020B0604020202020204" pitchFamily="34" charset="0"/>
                <a:cs typeface="Arial" panose="020B0604020202020204" pitchFamily="34" charset="0"/>
              </a:rPr>
              <a:t>Gripe aviar:</a:t>
            </a:r>
            <a:endParaRPr lang="es-MX" sz="2400" b="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87D7739-DF29-F6C2-3DE0-5D293355DEA4}"/>
              </a:ext>
            </a:extLst>
          </p:cNvPr>
          <p:cNvSpPr txBox="1"/>
          <p:nvPr/>
        </p:nvSpPr>
        <p:spPr>
          <a:xfrm>
            <a:off x="2581813" y="789876"/>
            <a:ext cx="4208764" cy="461665"/>
          </a:xfrm>
          <a:prstGeom prst="rect">
            <a:avLst/>
          </a:prstGeom>
          <a:noFill/>
        </p:spPr>
        <p:txBody>
          <a:bodyPr wrap="square">
            <a:spAutoFit/>
          </a:bodyPr>
          <a:lstStyle/>
          <a:p>
            <a:r>
              <a:rPr kumimoji="0" lang="es-MX" sz="2400" b="1" i="0" u="none" strike="noStrike" kern="1200" cap="none" spc="0" normalizeH="0" baseline="0" noProof="0" dirty="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¿Debemos preocuparnos?</a:t>
            </a:r>
            <a:endParaRPr lang="es-CO" dirty="0">
              <a:solidFill>
                <a:schemeClr val="accent1">
                  <a:lumMod val="60000"/>
                  <a:lumOff val="40000"/>
                </a:schemeClr>
              </a:solidFill>
            </a:endParaRPr>
          </a:p>
        </p:txBody>
      </p:sp>
      <p:pic>
        <p:nvPicPr>
          <p:cNvPr id="26" name="Imagen 25">
            <a:extLst>
              <a:ext uri="{FF2B5EF4-FFF2-40B4-BE49-F238E27FC236}">
                <a16:creationId xmlns:a16="http://schemas.microsoft.com/office/drawing/2014/main" id="{FE4A0801-C09E-EC82-37AA-FECE3BD83A6A}"/>
              </a:ext>
            </a:extLst>
          </p:cNvPr>
          <p:cNvPicPr>
            <a:picLocks noChangeAspect="1"/>
          </p:cNvPicPr>
          <p:nvPr/>
        </p:nvPicPr>
        <p:blipFill>
          <a:blip r:embed="rId4">
            <a:alphaModFix amt="35000"/>
          </a:blip>
          <a:stretch>
            <a:fillRect/>
          </a:stretch>
        </p:blipFill>
        <p:spPr>
          <a:xfrm>
            <a:off x="5702163" y="1285307"/>
            <a:ext cx="896190" cy="1865538"/>
          </a:xfrm>
          <a:prstGeom prst="rect">
            <a:avLst/>
          </a:prstGeom>
        </p:spPr>
      </p:pic>
      <p:pic>
        <p:nvPicPr>
          <p:cNvPr id="1028" name="Picture 4" descr="Ilustración de Gripe Aviar y más Vectores Libres de Derechos de Ave de  corral - Ave de corral, Bacteria, Enfermedad - iStock">
            <a:extLst>
              <a:ext uri="{FF2B5EF4-FFF2-40B4-BE49-F238E27FC236}">
                <a16:creationId xmlns:a16="http://schemas.microsoft.com/office/drawing/2014/main" id="{A938F3D9-1037-C1B6-78BD-9C4C07163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739" y="2652254"/>
            <a:ext cx="1601132" cy="1169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ipe aviar de pollo fotografías e imágenes de alta resolución - Alamy">
            <a:extLst>
              <a:ext uri="{FF2B5EF4-FFF2-40B4-BE49-F238E27FC236}">
                <a16:creationId xmlns:a16="http://schemas.microsoft.com/office/drawing/2014/main" id="{071C6307-4BED-D006-2F80-A82BABB212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89" t="8938" r="5741" b="18725"/>
          <a:stretch/>
        </p:blipFill>
        <p:spPr bwMode="auto">
          <a:xfrm>
            <a:off x="4681025" y="4548327"/>
            <a:ext cx="2042276" cy="1215794"/>
          </a:xfrm>
          <a:prstGeom prst="rect">
            <a:avLst/>
          </a:prstGeom>
          <a:noFill/>
          <a:extLst>
            <a:ext uri="{909E8E84-426E-40DD-AFC4-6F175D3DCCD1}">
              <a14:hiddenFill xmlns:a14="http://schemas.microsoft.com/office/drawing/2010/main">
                <a:solidFill>
                  <a:srgbClr val="FFFFFF"/>
                </a:solidFill>
              </a14:hiddenFill>
            </a:ext>
          </a:extLst>
        </p:spPr>
      </p:pic>
      <p:sp>
        <p:nvSpPr>
          <p:cNvPr id="35" name="CuadroTexto 34">
            <a:extLst>
              <a:ext uri="{FF2B5EF4-FFF2-40B4-BE49-F238E27FC236}">
                <a16:creationId xmlns:a16="http://schemas.microsoft.com/office/drawing/2014/main" id="{465242FE-5C41-1262-A219-D2FEDB33280A}"/>
              </a:ext>
            </a:extLst>
          </p:cNvPr>
          <p:cNvSpPr txBox="1"/>
          <p:nvPr/>
        </p:nvSpPr>
        <p:spPr>
          <a:xfrm>
            <a:off x="4393770" y="5802522"/>
            <a:ext cx="2401402" cy="338554"/>
          </a:xfrm>
          <a:prstGeom prst="rect">
            <a:avLst/>
          </a:prstGeom>
          <a:noFill/>
        </p:spPr>
        <p:txBody>
          <a:bodyPr wrap="square">
            <a:spAutoFit/>
          </a:bodyPr>
          <a:lstStyle/>
          <a:p>
            <a:pPr algn="just"/>
            <a:r>
              <a:rPr lang="es-MX" sz="800" b="1" dirty="0">
                <a:solidFill>
                  <a:schemeClr val="accent1">
                    <a:lumMod val="60000"/>
                    <a:lumOff val="40000"/>
                  </a:schemeClr>
                </a:solidFill>
                <a:latin typeface="Arial" panose="020B0604020202020204" pitchFamily="34" charset="0"/>
                <a:cs typeface="Arial" panose="020B0604020202020204" pitchFamily="34" charset="0"/>
              </a:rPr>
              <a:t>Fuentes. </a:t>
            </a:r>
            <a:r>
              <a:rPr lang="es-MX" sz="800" dirty="0">
                <a:solidFill>
                  <a:schemeClr val="accent1">
                    <a:lumMod val="60000"/>
                    <a:lumOff val="40000"/>
                  </a:schemeClr>
                </a:solidFill>
                <a:latin typeface="Arial" panose="020B0604020202020204" pitchFamily="34" charset="0"/>
                <a:cs typeface="Arial" panose="020B0604020202020204" pitchFamily="34" charset="0"/>
              </a:rPr>
              <a:t>https://www.alamy.es/imagenes/gripe-aviar-de-pollo.html?sortBy=relevant </a:t>
            </a:r>
          </a:p>
        </p:txBody>
      </p:sp>
      <p:pic>
        <p:nvPicPr>
          <p:cNvPr id="32" name="Imagen 31">
            <a:extLst>
              <a:ext uri="{FF2B5EF4-FFF2-40B4-BE49-F238E27FC236}">
                <a16:creationId xmlns:a16="http://schemas.microsoft.com/office/drawing/2014/main" id="{FFC6438B-00BA-A29A-6A15-AF1236049017}"/>
              </a:ext>
            </a:extLst>
          </p:cNvPr>
          <p:cNvPicPr>
            <a:picLocks noChangeAspect="1"/>
          </p:cNvPicPr>
          <p:nvPr/>
        </p:nvPicPr>
        <p:blipFill rotWithShape="1">
          <a:blip r:embed="rId7"/>
          <a:srcRect l="6072" t="11088" r="13909" b="15500"/>
          <a:stretch/>
        </p:blipFill>
        <p:spPr>
          <a:xfrm>
            <a:off x="4750798" y="3951828"/>
            <a:ext cx="1687346" cy="655872"/>
          </a:xfrm>
          <a:prstGeom prst="rect">
            <a:avLst/>
          </a:prstGeom>
        </p:spPr>
      </p:pic>
      <p:sp>
        <p:nvSpPr>
          <p:cNvPr id="36" name="CuadroTexto 35">
            <a:extLst>
              <a:ext uri="{FF2B5EF4-FFF2-40B4-BE49-F238E27FC236}">
                <a16:creationId xmlns:a16="http://schemas.microsoft.com/office/drawing/2014/main" id="{183C1BA6-C845-0591-8C0F-DB8D388B59AA}"/>
              </a:ext>
            </a:extLst>
          </p:cNvPr>
          <p:cNvSpPr txBox="1"/>
          <p:nvPr/>
        </p:nvSpPr>
        <p:spPr>
          <a:xfrm>
            <a:off x="204433" y="8878438"/>
            <a:ext cx="6373234" cy="215444"/>
          </a:xfrm>
          <a:prstGeom prst="rect">
            <a:avLst/>
          </a:prstGeom>
          <a:noFill/>
        </p:spPr>
        <p:txBody>
          <a:bodyPr wrap="square">
            <a:spAutoFit/>
          </a:bodyPr>
          <a:lstStyle/>
          <a:p>
            <a:r>
              <a:rPr lang="es-MX" sz="800" dirty="0">
                <a:latin typeface="Arial" panose="020B0604020202020204" pitchFamily="34" charset="0"/>
                <a:cs typeface="Arial" panose="020B0604020202020204" pitchFamily="34" charset="0"/>
              </a:rPr>
              <a:t>Tel. 602 7238803, </a:t>
            </a:r>
            <a:r>
              <a:rPr lang="es-ES" sz="800" dirty="0">
                <a:latin typeface="Arial" panose="020B0604020202020204" pitchFamily="34" charset="0"/>
                <a:cs typeface="Arial" panose="020B0604020202020204" pitchFamily="34" charset="0"/>
              </a:rPr>
              <a:t>Cl. 6, </a:t>
            </a:r>
            <a:r>
              <a:rPr lang="es-ES" sz="800" dirty="0" err="1">
                <a:latin typeface="Arial" panose="020B0604020202020204" pitchFamily="34" charset="0"/>
                <a:cs typeface="Arial" panose="020B0604020202020204" pitchFamily="34" charset="0"/>
              </a:rPr>
              <a:t>Cra</a:t>
            </a:r>
            <a:r>
              <a:rPr lang="es-ES" sz="800" dirty="0">
                <a:latin typeface="Arial" panose="020B0604020202020204" pitchFamily="34" charset="0"/>
                <a:cs typeface="Arial" panose="020B0604020202020204" pitchFamily="34" charset="0"/>
              </a:rPr>
              <a:t>. 33 Sur, </a:t>
            </a:r>
            <a:r>
              <a:rPr lang="es-MX" sz="800" dirty="0">
                <a:latin typeface="Arial" panose="020B0604020202020204" pitchFamily="34" charset="0"/>
                <a:cs typeface="Arial" panose="020B0604020202020204" pitchFamily="34" charset="0"/>
              </a:rPr>
              <a:t>Centro Administrativo Municipal - CAM </a:t>
            </a:r>
            <a:r>
              <a:rPr lang="es-MX" sz="800" dirty="0" err="1">
                <a:latin typeface="Arial" panose="020B0604020202020204" pitchFamily="34" charset="0"/>
                <a:cs typeface="Arial" panose="020B0604020202020204" pitchFamily="34" charset="0"/>
              </a:rPr>
              <a:t>Anganoy</a:t>
            </a:r>
            <a:r>
              <a:rPr lang="es-MX" sz="800" dirty="0">
                <a:latin typeface="Arial" panose="020B0604020202020204" pitchFamily="34" charset="0"/>
                <a:cs typeface="Arial" panose="020B0604020202020204" pitchFamily="34" charset="0"/>
              </a:rPr>
              <a:t>, San Juan de Pasto - Nariño</a:t>
            </a:r>
          </a:p>
        </p:txBody>
      </p:sp>
    </p:spTree>
    <p:extLst>
      <p:ext uri="{BB962C8B-B14F-4D97-AF65-F5344CB8AC3E}">
        <p14:creationId xmlns:p14="http://schemas.microsoft.com/office/powerpoint/2010/main" val="221265573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TotalTime>
  <Words>1453</Words>
  <Application>Microsoft Office PowerPoint</Application>
  <PresentationFormat>Presentación en pantalla (4:3)</PresentationFormat>
  <Paragraphs>127</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Director CIC</dc:creator>
  <cp:lastModifiedBy>JUAN FERNANDO MOLINEROS CALVACHE</cp:lastModifiedBy>
  <cp:revision>37</cp:revision>
  <cp:lastPrinted>2023-03-01T20:04:24Z</cp:lastPrinted>
  <dcterms:created xsi:type="dcterms:W3CDTF">2022-08-29T20:42:37Z</dcterms:created>
  <dcterms:modified xsi:type="dcterms:W3CDTF">2023-03-02T16:40:25Z</dcterms:modified>
</cp:coreProperties>
</file>