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75" r:id="rId3"/>
    <p:sldId id="277" r:id="rId4"/>
    <p:sldId id="257" r:id="rId5"/>
    <p:sldId id="258" r:id="rId6"/>
    <p:sldId id="256" r:id="rId7"/>
    <p:sldId id="276" r:id="rId8"/>
    <p:sldId id="272" r:id="rId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EEE800"/>
    <a:srgbClr val="FCF600"/>
    <a:srgbClr val="EAE400"/>
    <a:srgbClr val="CDC800"/>
    <a:srgbClr val="954ECA"/>
    <a:srgbClr val="BF5711"/>
    <a:srgbClr val="CC0000"/>
    <a:srgbClr val="ACD292"/>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52" autoAdjust="0"/>
    <p:restoredTop sz="94660"/>
  </p:normalViewPr>
  <p:slideViewPr>
    <p:cSldViewPr snapToGrid="0">
      <p:cViewPr varScale="1">
        <p:scale>
          <a:sx n="49" d="100"/>
          <a:sy n="49" d="100"/>
        </p:scale>
        <p:origin x="22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8770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58199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31933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4"/>
            <a:ext cx="5143500" cy="3183467"/>
          </a:xfrm>
        </p:spPr>
        <p:txBody>
          <a:bodyPr anchor="b"/>
          <a:lstStyle>
            <a:lvl1pPr algn="ctr">
              <a:defRPr sz="3375"/>
            </a:lvl1pPr>
          </a:lstStyle>
          <a:p>
            <a:r>
              <a:rPr lang="es-ES"/>
              <a:t>Haga clic para modificar el estilo de título del patrón</a:t>
            </a:r>
            <a:endParaRPr lang="en-US"/>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261847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5220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279652"/>
            <a:ext cx="5915025" cy="3803649"/>
          </a:xfrm>
        </p:spPr>
        <p:txBody>
          <a:bodyPr anchor="b"/>
          <a:lstStyle>
            <a:lvl1pPr>
              <a:defRPr sz="3375"/>
            </a:lvl1pPr>
          </a:lstStyle>
          <a:p>
            <a:r>
              <a:rPr lang="es-ES"/>
              <a:t>Haga clic para modificar el estilo de título del patrón</a:t>
            </a:r>
            <a:endParaRPr lang="en-US"/>
          </a:p>
        </p:txBody>
      </p:sp>
      <p:sp>
        <p:nvSpPr>
          <p:cNvPr id="3" name="Marcador de texto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76356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71488"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3471863"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73198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486834"/>
            <a:ext cx="5915025" cy="1767417"/>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3" y="3340100"/>
            <a:ext cx="2915543"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8611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378326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72460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contenido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7698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071733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22475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9119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486834"/>
            <a:ext cx="1478756" cy="7749117"/>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71487" y="486834"/>
            <a:ext cx="4350544"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67701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350185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C89662-FB4F-4A47-B851-B419F1E21DEF}" type="datetimeFigureOut">
              <a:rPr lang="es-MX" smtClean="0"/>
              <a:t>28/08/2024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424556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FC89662-FB4F-4A47-B851-B419F1E21DEF}" type="datetimeFigureOut">
              <a:rPr lang="es-MX" smtClean="0"/>
              <a:t>28/08/2024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63660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FC89662-FB4F-4A47-B851-B419F1E21DEF}" type="datetimeFigureOut">
              <a:rPr lang="es-MX" smtClean="0"/>
              <a:t>28/08/2024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46651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89662-FB4F-4A47-B851-B419F1E21DEF}" type="datetimeFigureOut">
              <a:rPr lang="es-MX" smtClean="0"/>
              <a:t>28/08/2024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5559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28/08/2024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77178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28/08/2024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2595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FC89662-FB4F-4A47-B851-B419F1E21DEF}" type="datetimeFigureOut">
              <a:rPr lang="es-MX" smtClean="0"/>
              <a:t>28/08/2024</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C5A914C-A139-4859-BE0A-324D4CA3844A}" type="slidenum">
              <a:rPr lang="es-MX" smtClean="0"/>
              <a:t>‹Nº›</a:t>
            </a:fld>
            <a:endParaRPr lang="es-MX"/>
          </a:p>
        </p:txBody>
      </p:sp>
    </p:spTree>
    <p:extLst>
      <p:ext uri="{BB962C8B-B14F-4D97-AF65-F5344CB8AC3E}">
        <p14:creationId xmlns:p14="http://schemas.microsoft.com/office/powerpoint/2010/main" val="3929335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212087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paiweb2.paiweb.gov.co/login"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minsalud.gov.co/proteccionsocial/Paginas/pai.asp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no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3" name="CuadroTexto 12">
            <a:extLst>
              <a:ext uri="{FF2B5EF4-FFF2-40B4-BE49-F238E27FC236}">
                <a16:creationId xmlns:a16="http://schemas.microsoft.com/office/drawing/2014/main" id="{2A76CF50-E907-EE51-92CF-36A45FC1C182}"/>
              </a:ext>
            </a:extLst>
          </p:cNvPr>
          <p:cNvSpPr txBox="1"/>
          <p:nvPr/>
        </p:nvSpPr>
        <p:spPr>
          <a:xfrm>
            <a:off x="3182250" y="665819"/>
            <a:ext cx="3604687" cy="830997"/>
          </a:xfrm>
          <a:prstGeom prst="rect">
            <a:avLst/>
          </a:prstGeom>
          <a:noFill/>
        </p:spPr>
        <p:txBody>
          <a:bodyPr wrap="square">
            <a:spAutoFit/>
          </a:bodyPr>
          <a:lstStyle/>
          <a:p>
            <a:pPr algn="r"/>
            <a:r>
              <a:rPr lang="es-MX" sz="2400" b="1" dirty="0">
                <a:solidFill>
                  <a:srgbClr val="BF5711"/>
                </a:solidFill>
                <a:latin typeface="Arial" panose="020B0604020202020204" pitchFamily="34" charset="0"/>
                <a:cs typeface="Arial" panose="020B0604020202020204" pitchFamily="34" charset="0"/>
              </a:rPr>
              <a:t>Programa Ampliado de Inmunizaciones (PAI)</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7252C76E-12BF-E13D-7262-94663BB891C4}"/>
              </a:ext>
            </a:extLst>
          </p:cNvPr>
          <p:cNvSpPr txBox="1"/>
          <p:nvPr/>
        </p:nvSpPr>
        <p:spPr>
          <a:xfrm>
            <a:off x="204433" y="8878438"/>
            <a:ext cx="4780161"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7"/>
            <a:ext cx="3153492" cy="307777"/>
          </a:xfrm>
          <a:prstGeom prst="rect">
            <a:avLst/>
          </a:prstGeom>
          <a:noFill/>
        </p:spPr>
        <p:txBody>
          <a:bodyPr wrap="none" rtlCol="0">
            <a:spAutoFit/>
          </a:bodyPr>
          <a:lstStyle/>
          <a:p>
            <a:r>
              <a:rPr lang="es-MX" sz="1400" dirty="0"/>
              <a:t>No. 002 septiembre de 2022 – ISSN: </a:t>
            </a:r>
            <a:r>
              <a:rPr lang="es-MX" sz="1400" dirty="0" err="1"/>
              <a:t>xxxx</a:t>
            </a:r>
            <a:endParaRPr lang="es-MX" sz="1400" dirty="0"/>
          </a:p>
        </p:txBody>
      </p:sp>
      <p:pic>
        <p:nvPicPr>
          <p:cNvPr id="2" name="Imagen 1">
            <a:extLst>
              <a:ext uri="{FF2B5EF4-FFF2-40B4-BE49-F238E27FC236}">
                <a16:creationId xmlns:a16="http://schemas.microsoft.com/office/drawing/2014/main" id="{ECBF269B-0632-B23F-2B15-F97D6F7B6CD1}"/>
              </a:ext>
            </a:extLst>
          </p:cNvPr>
          <p:cNvPicPr>
            <a:picLocks noChangeAspect="1"/>
          </p:cNvPicPr>
          <p:nvPr/>
        </p:nvPicPr>
        <p:blipFill>
          <a:blip r:embed="rId3"/>
          <a:stretch>
            <a:fillRect/>
          </a:stretch>
        </p:blipFill>
        <p:spPr>
          <a:xfrm>
            <a:off x="6548169" y="8410154"/>
            <a:ext cx="312907" cy="400110"/>
          </a:xfrm>
          <a:prstGeom prst="rect">
            <a:avLst/>
          </a:prstGeom>
        </p:spPr>
      </p:pic>
      <p:sp>
        <p:nvSpPr>
          <p:cNvPr id="3" name="CuadroTexto 2">
            <a:extLst>
              <a:ext uri="{FF2B5EF4-FFF2-40B4-BE49-F238E27FC236}">
                <a16:creationId xmlns:a16="http://schemas.microsoft.com/office/drawing/2014/main" id="{FD079053-5738-1E38-D950-EFC3A3F73FA8}"/>
              </a:ext>
            </a:extLst>
          </p:cNvPr>
          <p:cNvSpPr txBox="1"/>
          <p:nvPr/>
        </p:nvSpPr>
        <p:spPr>
          <a:xfrm>
            <a:off x="204433" y="3241113"/>
            <a:ext cx="77777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Índice</a:t>
            </a:r>
          </a:p>
        </p:txBody>
      </p:sp>
      <p:graphicFrame>
        <p:nvGraphicFramePr>
          <p:cNvPr id="8" name="Tabla 7">
            <a:extLst>
              <a:ext uri="{FF2B5EF4-FFF2-40B4-BE49-F238E27FC236}">
                <a16:creationId xmlns:a16="http://schemas.microsoft.com/office/drawing/2014/main" id="{E2D55981-482D-1254-63F8-965134C1B97C}"/>
              </a:ext>
            </a:extLst>
          </p:cNvPr>
          <p:cNvGraphicFramePr>
            <a:graphicFrameLocks noGrp="1"/>
          </p:cNvGraphicFramePr>
          <p:nvPr>
            <p:extLst>
              <p:ext uri="{D42A27DB-BD31-4B8C-83A1-F6EECF244321}">
                <p14:modId xmlns:p14="http://schemas.microsoft.com/office/powerpoint/2010/main" val="340455290"/>
              </p:ext>
            </p:extLst>
          </p:nvPr>
        </p:nvGraphicFramePr>
        <p:xfrm>
          <a:off x="322424" y="3464494"/>
          <a:ext cx="2859825" cy="3133924"/>
        </p:xfrm>
        <a:graphic>
          <a:graphicData uri="http://schemas.openxmlformats.org/drawingml/2006/table">
            <a:tbl>
              <a:tblPr/>
              <a:tblGrid>
                <a:gridCol w="2236770">
                  <a:extLst>
                    <a:ext uri="{9D8B030D-6E8A-4147-A177-3AD203B41FA5}">
                      <a16:colId xmlns:a16="http://schemas.microsoft.com/office/drawing/2014/main" val="1720984917"/>
                    </a:ext>
                  </a:extLst>
                </a:gridCol>
                <a:gridCol w="623055">
                  <a:extLst>
                    <a:ext uri="{9D8B030D-6E8A-4147-A177-3AD203B41FA5}">
                      <a16:colId xmlns:a16="http://schemas.microsoft.com/office/drawing/2014/main" val="2037559744"/>
                    </a:ext>
                  </a:extLst>
                </a:gridCol>
              </a:tblGrid>
              <a:tr h="230078">
                <a:tc>
                  <a:txBody>
                    <a:bodyPr/>
                    <a:lstStyle/>
                    <a:p>
                      <a:pPr marL="42545">
                        <a:lnSpc>
                          <a:spcPct val="107000"/>
                        </a:lnSpc>
                        <a:spcAft>
                          <a:spcPts val="800"/>
                        </a:spcAft>
                      </a:pPr>
                      <a:r>
                        <a:rPr lang="es-MX"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Pag</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147402"/>
                  </a:ext>
                </a:extLst>
              </a:tr>
              <a:tr h="230078">
                <a:tc>
                  <a:txBody>
                    <a:bodyPr/>
                    <a:lstStyle/>
                    <a:p>
                      <a:pPr marL="42545">
                        <a:lnSpc>
                          <a:spcPct val="107000"/>
                        </a:lnSpc>
                        <a:spcAft>
                          <a:spcPts val="800"/>
                        </a:spcAft>
                      </a:pPr>
                      <a:r>
                        <a:rPr lang="es-MX" sz="1000" kern="1200" dirty="0">
                          <a:solidFill>
                            <a:srgbClr val="000000"/>
                          </a:solidFill>
                          <a:effectLst/>
                          <a:latin typeface="Arial" panose="020B0604020202020204" pitchFamily="34" charset="0"/>
                          <a:ea typeface="+mn-ea"/>
                          <a:cs typeface="Times New Roman" panose="02020603050405020304" pitchFamily="18" charset="0"/>
                        </a:rPr>
                        <a:t>Definición del PAI</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258112"/>
                  </a:ext>
                </a:extLst>
              </a:tr>
              <a:tr h="230078">
                <a:tc>
                  <a:txBody>
                    <a:bodyPr/>
                    <a:lstStyle/>
                    <a:p>
                      <a:pPr marL="42545">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Objetivo del PAI</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210618"/>
                  </a:ext>
                </a:extLst>
              </a:tr>
              <a:tr h="230078">
                <a:tc>
                  <a:txBody>
                    <a:bodyPr/>
                    <a:lstStyle/>
                    <a:p>
                      <a:pPr marL="42545">
                        <a:lnSpc>
                          <a:spcPct val="107000"/>
                        </a:lnSpc>
                        <a:spcAft>
                          <a:spcPts val="800"/>
                        </a:spcAft>
                      </a:pPr>
                      <a:r>
                        <a:rPr lang="es-MX" sz="1000" kern="1200" dirty="0">
                          <a:solidFill>
                            <a:srgbClr val="000000"/>
                          </a:solidFill>
                          <a:effectLst/>
                          <a:latin typeface="Arial" panose="020B0604020202020204" pitchFamily="34" charset="0"/>
                          <a:ea typeface="+mn-ea"/>
                          <a:cs typeface="Times New Roman" panose="02020603050405020304" pitchFamily="18" charset="0"/>
                        </a:rPr>
                        <a:t>Vacuna</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928591"/>
                  </a:ext>
                </a:extLst>
              </a:tr>
              <a:tr h="298023">
                <a:tc>
                  <a:txBody>
                    <a:bodyPr/>
                    <a:lstStyle/>
                    <a:p>
                      <a:pPr marL="42545">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Enfermedades Inmunoprevenibles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dirty="0">
                          <a:solidFill>
                            <a:srgbClr val="000000"/>
                          </a:solidFill>
                          <a:effectLst/>
                          <a:latin typeface="Arial" panose="020B0604020202020204" pitchFamily="34" charset="0"/>
                          <a:ea typeface="+mn-ea"/>
                          <a:cs typeface="Times New Roman" panose="02020603050405020304" pitchFamily="18" charset="0"/>
                        </a:rPr>
                        <a:t>2</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7858836"/>
                  </a:ext>
                </a:extLst>
              </a:tr>
              <a:tr h="450904">
                <a:tc>
                  <a:txBody>
                    <a:bodyPr/>
                    <a:lstStyle/>
                    <a:p>
                      <a:pPr marL="42545">
                        <a:lnSpc>
                          <a:spcPct val="107000"/>
                        </a:lnSpc>
                        <a:spcAft>
                          <a:spcPts val="800"/>
                        </a:spcAft>
                      </a:pPr>
                      <a:r>
                        <a:rPr lang="es-MX" sz="1000" kern="1200" dirty="0">
                          <a:solidFill>
                            <a:srgbClr val="000000"/>
                          </a:solidFill>
                          <a:effectLst/>
                          <a:latin typeface="Arial" panose="020B0604020202020204" pitchFamily="34" charset="0"/>
                          <a:ea typeface="+mn-ea"/>
                          <a:cs typeface="Times New Roman" panose="02020603050405020304" pitchFamily="18" charset="0"/>
                        </a:rPr>
                        <a:t>Estrategia nacional, Acciones y Resultados de la Secretaria de Salud</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6904417"/>
                  </a:ext>
                </a:extLst>
              </a:tr>
              <a:tr h="231495">
                <a:tc>
                  <a:txBody>
                    <a:bodyPr/>
                    <a:lstStyle/>
                    <a:p>
                      <a:pPr marL="42545">
                        <a:lnSpc>
                          <a:spcPct val="107000"/>
                        </a:lnSpc>
                        <a:spcAft>
                          <a:spcPts val="800"/>
                        </a:spcAft>
                      </a:pPr>
                      <a:r>
                        <a:rPr lang="es-MX" sz="1000" kern="1200" dirty="0">
                          <a:solidFill>
                            <a:srgbClr val="000000"/>
                          </a:solidFill>
                          <a:effectLst/>
                          <a:latin typeface="Arial" panose="020B0604020202020204" pitchFamily="34" charset="0"/>
                          <a:ea typeface="+mn-ea"/>
                          <a:cs typeface="Times New Roman" panose="02020603050405020304" pitchFamily="18" charset="0"/>
                        </a:rPr>
                        <a:t>Jornadas de vacunación</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1603684"/>
                  </a:ext>
                </a:extLst>
              </a:tr>
              <a:tr h="233619">
                <a:tc>
                  <a:txBody>
                    <a:bodyPr/>
                    <a:lstStyle/>
                    <a:p>
                      <a:pPr marL="42545">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Puntos de vacunación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191303"/>
                  </a:ext>
                </a:extLst>
              </a:tr>
              <a:tr h="298023">
                <a:tc>
                  <a:txBody>
                    <a:bodyPr/>
                    <a:lstStyle/>
                    <a:p>
                      <a:pPr marL="42545">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Resultados de Coberturas Municipales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2466127"/>
                  </a:ext>
                </a:extLst>
              </a:tr>
              <a:tr h="450904">
                <a:tc>
                  <a:txBody>
                    <a:bodyPr/>
                    <a:lstStyle/>
                    <a:p>
                      <a:pPr marL="42545">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Resultados Globales de Coberturas según Semaforización.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a:solidFill>
                            <a:srgbClr val="000000"/>
                          </a:solidFill>
                          <a:effectLst/>
                          <a:latin typeface="Arial" panose="020B0604020202020204" pitchFamily="34" charset="0"/>
                          <a:ea typeface="+mn-ea"/>
                          <a:cs typeface="Times New Roman" panose="02020603050405020304" pitchFamily="18" charset="0"/>
                        </a:rPr>
                        <a:t>6</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2415588"/>
                  </a:ext>
                </a:extLst>
              </a:tr>
              <a:tr h="230786">
                <a:tc>
                  <a:txBody>
                    <a:bodyPr/>
                    <a:lstStyle/>
                    <a:p>
                      <a:pPr marL="42545">
                        <a:lnSpc>
                          <a:spcPct val="107000"/>
                        </a:lnSpc>
                        <a:spcAft>
                          <a:spcPts val="800"/>
                        </a:spcAft>
                      </a:pPr>
                      <a:r>
                        <a:rPr lang="es-MX" sz="1000" kern="1200" dirty="0">
                          <a:solidFill>
                            <a:srgbClr val="000000"/>
                          </a:solidFill>
                          <a:effectLst/>
                          <a:latin typeface="Arial" panose="020B0604020202020204" pitchFamily="34" charset="0"/>
                          <a:ea typeface="+mn-ea"/>
                          <a:cs typeface="Times New Roman" panose="02020603050405020304" pitchFamily="18" charset="0"/>
                        </a:rPr>
                        <a:t>Convocatorias de vacunación</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dirty="0">
                          <a:solidFill>
                            <a:srgbClr val="000000"/>
                          </a:solidFill>
                          <a:effectLst/>
                          <a:latin typeface="Arial" panose="020B0604020202020204" pitchFamily="34" charset="0"/>
                          <a:ea typeface="+mn-ea"/>
                          <a:cs typeface="Times New Roman" panose="02020603050405020304" pitchFamily="18" charset="0"/>
                        </a:rPr>
                        <a:t> 7</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8424333"/>
                  </a:ext>
                </a:extLst>
              </a:tr>
            </a:tbl>
          </a:graphicData>
        </a:graphic>
      </p:graphicFrame>
      <p:sp>
        <p:nvSpPr>
          <p:cNvPr id="7" name="CuadroTexto 6">
            <a:extLst>
              <a:ext uri="{FF2B5EF4-FFF2-40B4-BE49-F238E27FC236}">
                <a16:creationId xmlns:a16="http://schemas.microsoft.com/office/drawing/2014/main" id="{9DAF1F29-2AC2-679C-3198-FD20A8977054}"/>
              </a:ext>
            </a:extLst>
          </p:cNvPr>
          <p:cNvSpPr txBox="1"/>
          <p:nvPr/>
        </p:nvSpPr>
        <p:spPr>
          <a:xfrm>
            <a:off x="217352" y="2429512"/>
            <a:ext cx="6509551" cy="738664"/>
          </a:xfrm>
          <a:prstGeom prst="rect">
            <a:avLst/>
          </a:prstGeom>
          <a:solidFill>
            <a:schemeClr val="accent2"/>
          </a:solidFill>
          <a:ln>
            <a:noFill/>
          </a:ln>
        </p:spPr>
        <p:txBody>
          <a:bodyPr wrap="square" rtlCol="0">
            <a:spAutoFit/>
          </a:bodyPr>
          <a:lstStyle/>
          <a:p>
            <a:pPr algn="just"/>
            <a:r>
              <a:rPr lang="es-MX" sz="1050" dirty="0">
                <a:solidFill>
                  <a:schemeClr val="bg1"/>
                </a:solidFill>
                <a:latin typeface="Arial" panose="020B0604020202020204" pitchFamily="34" charset="0"/>
                <a:cs typeface="Arial" panose="020B0604020202020204" pitchFamily="34" charset="0"/>
              </a:rPr>
              <a:t>El objetivo principal de este boletín es contribuir a informar a la población del Municipio de Pasto (Nariño) articulado al plan de vigilancia de la Secretaria de Salud. Es necesario dejar en claro que la información que se publica en este </a:t>
            </a:r>
            <a:r>
              <a:rPr lang="es-MX" sz="1050" dirty="0" err="1">
                <a:solidFill>
                  <a:schemeClr val="bg1"/>
                </a:solidFill>
                <a:latin typeface="Arial" panose="020B0604020202020204" pitchFamily="34" charset="0"/>
                <a:cs typeface="Arial" panose="020B0604020202020204" pitchFamily="34" charset="0"/>
              </a:rPr>
              <a:t>Boletin</a:t>
            </a:r>
            <a:r>
              <a:rPr lang="es-MX" sz="1050" dirty="0">
                <a:solidFill>
                  <a:schemeClr val="bg1"/>
                </a:solidFill>
                <a:latin typeface="Arial" panose="020B0604020202020204" pitchFamily="34" charset="0"/>
                <a:cs typeface="Arial" panose="020B0604020202020204" pitchFamily="34" charset="0"/>
              </a:rPr>
              <a:t> no es una opinión sino que expresa la dinámica de los programas que se desarrollan actualmente.</a:t>
            </a:r>
          </a:p>
        </p:txBody>
      </p:sp>
      <p:sp>
        <p:nvSpPr>
          <p:cNvPr id="24" name="CuadroTexto 23">
            <a:extLst>
              <a:ext uri="{FF2B5EF4-FFF2-40B4-BE49-F238E27FC236}">
                <a16:creationId xmlns:a16="http://schemas.microsoft.com/office/drawing/2014/main" id="{B71F1345-8CF8-0FB0-5030-3221ABCECE81}"/>
              </a:ext>
            </a:extLst>
          </p:cNvPr>
          <p:cNvSpPr txBox="1"/>
          <p:nvPr/>
        </p:nvSpPr>
        <p:spPr>
          <a:xfrm>
            <a:off x="3426639" y="3410390"/>
            <a:ext cx="3042820" cy="2800767"/>
          </a:xfrm>
          <a:prstGeom prst="rect">
            <a:avLst/>
          </a:prstGeom>
          <a:noFill/>
        </p:spPr>
        <p:txBody>
          <a:bodyPr wrap="none" rtlCol="0">
            <a:spAutoFit/>
          </a:bodyPr>
          <a:lstStyle/>
          <a:p>
            <a:pPr algn="ctr"/>
            <a:r>
              <a:rPr lang="es-MX" sz="1600" b="1" dirty="0">
                <a:latin typeface="Arial" panose="020B0604020202020204" pitchFamily="34" charset="0"/>
                <a:cs typeface="Arial" panose="020B0604020202020204" pitchFamily="34" charset="0"/>
              </a:rPr>
              <a:t>German Chamorro</a:t>
            </a:r>
          </a:p>
          <a:p>
            <a:pPr algn="ctr"/>
            <a:r>
              <a:rPr lang="es-MX" sz="1600" dirty="0">
                <a:latin typeface="Arial" panose="020B0604020202020204" pitchFamily="34" charset="0"/>
                <a:cs typeface="Arial" panose="020B0604020202020204" pitchFamily="34" charset="0"/>
              </a:rPr>
              <a:t>Alcalde</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Javier Ruano</a:t>
            </a:r>
          </a:p>
          <a:p>
            <a:pPr algn="ctr"/>
            <a:r>
              <a:rPr lang="es-MX" sz="1600" dirty="0">
                <a:latin typeface="Arial" panose="020B0604020202020204" pitchFamily="34" charset="0"/>
                <a:cs typeface="Arial" panose="020B0604020202020204" pitchFamily="34" charset="0"/>
              </a:rPr>
              <a:t>Secretario de Salud</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Héctor Villota</a:t>
            </a:r>
          </a:p>
          <a:p>
            <a:pPr algn="ctr"/>
            <a:r>
              <a:rPr lang="es-MX" sz="1600" dirty="0">
                <a:latin typeface="Arial" panose="020B0604020202020204" pitchFamily="34" charset="0"/>
                <a:cs typeface="Arial" panose="020B0604020202020204" pitchFamily="34" charset="0"/>
              </a:rPr>
              <a:t>Subsecretario de Salud Pública</a:t>
            </a:r>
          </a:p>
          <a:p>
            <a:pPr algn="ctr"/>
            <a:endParaRPr lang="es-MX" sz="1600" dirty="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Luis Fernando Molineros</a:t>
            </a:r>
          </a:p>
          <a:p>
            <a:pPr algn="ctr"/>
            <a:r>
              <a:rPr lang="es-MX" sz="1600" b="1" dirty="0" smtClean="0">
                <a:latin typeface="Arial" panose="020B0604020202020204" pitchFamily="34" charset="0"/>
                <a:cs typeface="Arial" panose="020B0604020202020204" pitchFamily="34" charset="0"/>
              </a:rPr>
              <a:t>Epidemiólogo - Salubrista</a:t>
            </a:r>
            <a:endParaRPr lang="es-MX" sz="1600"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B5647242-C43F-65B5-54E7-2AF479B3F0B0}"/>
              </a:ext>
            </a:extLst>
          </p:cNvPr>
          <p:cNvSpPr txBox="1"/>
          <p:nvPr/>
        </p:nvSpPr>
        <p:spPr>
          <a:xfrm>
            <a:off x="204433" y="6979362"/>
            <a:ext cx="6444413" cy="1785104"/>
          </a:xfrm>
          <a:prstGeom prst="rect">
            <a:avLst/>
          </a:prstGeom>
          <a:noFill/>
        </p:spPr>
        <p:txBody>
          <a:bodyPr wrap="square" rtlCol="0">
            <a:spAutoFit/>
          </a:bodyPr>
          <a:lstStyle/>
          <a:p>
            <a:pPr algn="just"/>
            <a:r>
              <a:rPr lang="es-MX" sz="1100" dirty="0">
                <a:latin typeface="Arial" panose="020B0604020202020204" pitchFamily="34" charset="0"/>
                <a:cs typeface="Arial" panose="020B0604020202020204" pitchFamily="34" charset="0"/>
              </a:rPr>
              <a:t>Un total de 3.163 dosis se aplicaron en el Municipio de Pasto del 18 al 22 de octubre en el marco de la jornada de intensificación contra covid-19 y jornada nacional de vacunación de esquema regular del Programa Ampliado de Inmunización (PAI), convocadas por el Ministerio de Salud y Protección Social, en articulación con los prestadores de servicios de salud y las entidades responsables de pago. Del total de biológicos, 491 dosis fueron contra covid-19 y 2.672 dosis, de otras vacunas del Programa Ampliado de Inmunizaciones (PAI), incluidas las de refuerzo de sarampión y rubéola.</a:t>
            </a:r>
          </a:p>
          <a:p>
            <a:pPr algn="just"/>
            <a:endParaRPr lang="es-MX" sz="1100" dirty="0">
              <a:latin typeface="Arial" panose="020B0604020202020204" pitchFamily="34" charset="0"/>
              <a:cs typeface="Arial" panose="020B0604020202020204" pitchFamily="34" charset="0"/>
            </a:endParaRPr>
          </a:p>
          <a:p>
            <a:pPr algn="just"/>
            <a:r>
              <a:rPr lang="es-MX" sz="1100" dirty="0">
                <a:latin typeface="Arial" panose="020B0604020202020204" pitchFamily="34" charset="0"/>
                <a:cs typeface="Arial" panose="020B0604020202020204" pitchFamily="34" charset="0"/>
              </a:rPr>
              <a:t>El objetivo de las jornadas fue aumentar la cobertura de vacunación de esquema regular y covid-19, tanto para primeras dosis como para completar esquemas y, de esta manera, mejorar la cobertura de refuerzos.</a:t>
            </a:r>
          </a:p>
        </p:txBody>
      </p:sp>
      <p:sp>
        <p:nvSpPr>
          <p:cNvPr id="26" name="CuadroTexto 25">
            <a:extLst>
              <a:ext uri="{FF2B5EF4-FFF2-40B4-BE49-F238E27FC236}">
                <a16:creationId xmlns:a16="http://schemas.microsoft.com/office/drawing/2014/main" id="{4F7468E1-88A8-D7E6-1299-12AE066BE736}"/>
              </a:ext>
            </a:extLst>
          </p:cNvPr>
          <p:cNvSpPr txBox="1"/>
          <p:nvPr/>
        </p:nvSpPr>
        <p:spPr>
          <a:xfrm>
            <a:off x="217352" y="6684803"/>
            <a:ext cx="1266693" cy="307777"/>
          </a:xfrm>
          <a:prstGeom prst="rect">
            <a:avLst/>
          </a:prstGeom>
          <a:noFill/>
        </p:spPr>
        <p:txBody>
          <a:bodyPr wrap="none" rtlCol="0">
            <a:spAutoFit/>
          </a:bodyPr>
          <a:lstStyle/>
          <a:p>
            <a:r>
              <a:rPr lang="es-MX" sz="1400" b="1" dirty="0">
                <a:latin typeface="Arial" panose="020B0604020202020204" pitchFamily="34" charset="0"/>
                <a:cs typeface="Arial" panose="020B0604020202020204" pitchFamily="34" charset="0"/>
              </a:rPr>
              <a:t>Introducción</a:t>
            </a:r>
          </a:p>
        </p:txBody>
      </p:sp>
    </p:spTree>
    <p:extLst>
      <p:ext uri="{BB962C8B-B14F-4D97-AF65-F5344CB8AC3E}">
        <p14:creationId xmlns:p14="http://schemas.microsoft.com/office/powerpoint/2010/main" val="224761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no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3" name="CuadroTexto 12">
            <a:extLst>
              <a:ext uri="{FF2B5EF4-FFF2-40B4-BE49-F238E27FC236}">
                <a16:creationId xmlns:a16="http://schemas.microsoft.com/office/drawing/2014/main" id="{2A76CF50-E907-EE51-92CF-36A45FC1C182}"/>
              </a:ext>
            </a:extLst>
          </p:cNvPr>
          <p:cNvSpPr txBox="1"/>
          <p:nvPr/>
        </p:nvSpPr>
        <p:spPr>
          <a:xfrm>
            <a:off x="3182250" y="665819"/>
            <a:ext cx="3604687" cy="830997"/>
          </a:xfrm>
          <a:prstGeom prst="rect">
            <a:avLst/>
          </a:prstGeom>
          <a:noFill/>
        </p:spPr>
        <p:txBody>
          <a:bodyPr wrap="square">
            <a:spAutoFit/>
          </a:bodyPr>
          <a:lstStyle/>
          <a:p>
            <a:pPr algn="r"/>
            <a:r>
              <a:rPr lang="es-MX" sz="2400" b="1" dirty="0">
                <a:solidFill>
                  <a:srgbClr val="BF5711"/>
                </a:solidFill>
                <a:latin typeface="Arial" panose="020B0604020202020204" pitchFamily="34" charset="0"/>
                <a:cs typeface="Arial" panose="020B0604020202020204" pitchFamily="34" charset="0"/>
              </a:rPr>
              <a:t>Programa Ampliado de Inmunizaciones (PAI)</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7252C76E-12BF-E13D-7262-94663BB891C4}"/>
              </a:ext>
            </a:extLst>
          </p:cNvPr>
          <p:cNvSpPr txBox="1"/>
          <p:nvPr/>
        </p:nvSpPr>
        <p:spPr>
          <a:xfrm>
            <a:off x="204433" y="8878438"/>
            <a:ext cx="4780161"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7"/>
            <a:ext cx="3153492" cy="307777"/>
          </a:xfrm>
          <a:prstGeom prst="rect">
            <a:avLst/>
          </a:prstGeom>
          <a:noFill/>
        </p:spPr>
        <p:txBody>
          <a:bodyPr wrap="none" rtlCol="0">
            <a:spAutoFit/>
          </a:bodyPr>
          <a:lstStyle/>
          <a:p>
            <a:r>
              <a:rPr lang="es-MX" sz="1400" dirty="0"/>
              <a:t>No. 002 septiembre de 2022 – ISSN: </a:t>
            </a:r>
            <a:r>
              <a:rPr lang="es-MX" sz="1400" dirty="0" err="1"/>
              <a:t>xxxx</a:t>
            </a:r>
            <a:endParaRPr lang="es-MX" sz="1400" dirty="0"/>
          </a:p>
        </p:txBody>
      </p:sp>
      <p:pic>
        <p:nvPicPr>
          <p:cNvPr id="2" name="Imagen 1">
            <a:extLst>
              <a:ext uri="{FF2B5EF4-FFF2-40B4-BE49-F238E27FC236}">
                <a16:creationId xmlns:a16="http://schemas.microsoft.com/office/drawing/2014/main" id="{ECBF269B-0632-B23F-2B15-F97D6F7B6CD1}"/>
              </a:ext>
            </a:extLst>
          </p:cNvPr>
          <p:cNvPicPr>
            <a:picLocks noChangeAspect="1"/>
          </p:cNvPicPr>
          <p:nvPr/>
        </p:nvPicPr>
        <p:blipFill>
          <a:blip r:embed="rId3"/>
          <a:stretch>
            <a:fillRect/>
          </a:stretch>
        </p:blipFill>
        <p:spPr>
          <a:xfrm>
            <a:off x="6548169" y="8410154"/>
            <a:ext cx="312907" cy="400110"/>
          </a:xfrm>
          <a:prstGeom prst="rect">
            <a:avLst/>
          </a:prstGeom>
        </p:spPr>
      </p:pic>
      <p:sp>
        <p:nvSpPr>
          <p:cNvPr id="7" name="CuadroTexto 6">
            <a:extLst>
              <a:ext uri="{FF2B5EF4-FFF2-40B4-BE49-F238E27FC236}">
                <a16:creationId xmlns:a16="http://schemas.microsoft.com/office/drawing/2014/main" id="{9DAF1F29-2AC2-679C-3198-FD20A8977054}"/>
              </a:ext>
            </a:extLst>
          </p:cNvPr>
          <p:cNvSpPr txBox="1"/>
          <p:nvPr/>
        </p:nvSpPr>
        <p:spPr>
          <a:xfrm>
            <a:off x="226981" y="2421551"/>
            <a:ext cx="4278112" cy="1061829"/>
          </a:xfrm>
          <a:prstGeom prst="rect">
            <a:avLst/>
          </a:prstGeom>
          <a:solidFill>
            <a:schemeClr val="accent2"/>
          </a:solidFill>
          <a:ln>
            <a:noFill/>
          </a:ln>
        </p:spPr>
        <p:txBody>
          <a:bodyPr wrap="square" rtlCol="0">
            <a:spAutoFit/>
          </a:bodyPr>
          <a:lstStyle/>
          <a:p>
            <a:pPr algn="just"/>
            <a:r>
              <a:rPr lang="es-MX" sz="1050" dirty="0">
                <a:solidFill>
                  <a:schemeClr val="bg1"/>
                </a:solidFill>
                <a:latin typeface="Arial" panose="020B0604020202020204" pitchFamily="34" charset="0"/>
                <a:cs typeface="Arial" panose="020B0604020202020204" pitchFamily="34" charset="0"/>
              </a:rPr>
              <a:t>El PAI es una acción conjunta de las naciones del mundo y de organismos internacionales interesados en apoyar acciones tendientes a lograr coberturas universales de vacunación, con el fin de disminuir las tasas de mortalidad y morbilidad causadas por las enfermedades inmunoprevenibles y con un fuerte compromiso de erradicar, eliminar y controlar las mismas (</a:t>
            </a:r>
            <a:r>
              <a:rPr lang="es-MX" sz="1050" dirty="0" err="1">
                <a:solidFill>
                  <a:schemeClr val="bg1"/>
                </a:solidFill>
                <a:latin typeface="Arial" panose="020B0604020202020204" pitchFamily="34" charset="0"/>
                <a:cs typeface="Arial" panose="020B0604020202020204" pitchFamily="34" charset="0"/>
              </a:rPr>
              <a:t>MinSalud</a:t>
            </a:r>
            <a:r>
              <a:rPr lang="es-MX" sz="1050" dirty="0">
                <a:solidFill>
                  <a:schemeClr val="bg1"/>
                </a:solidFill>
                <a:latin typeface="Arial" panose="020B0604020202020204" pitchFamily="34" charset="0"/>
                <a:cs typeface="Arial" panose="020B0604020202020204" pitchFamily="34" charset="0"/>
              </a:rPr>
              <a:t>, 2022). </a:t>
            </a:r>
          </a:p>
        </p:txBody>
      </p:sp>
      <p:pic>
        <p:nvPicPr>
          <p:cNvPr id="9" name="Imagen 8">
            <a:extLst>
              <a:ext uri="{FF2B5EF4-FFF2-40B4-BE49-F238E27FC236}">
                <a16:creationId xmlns:a16="http://schemas.microsoft.com/office/drawing/2014/main" id="{AF3B2FFA-12F7-025F-4BB2-43D0A3CED2C4}"/>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colorTemperature colorTemp="7200"/>
                    </a14:imgEffect>
                  </a14:imgLayer>
                </a14:imgProps>
              </a:ext>
            </a:extLst>
          </a:blip>
          <a:srcRect l="21348" r="20034"/>
          <a:stretch/>
        </p:blipFill>
        <p:spPr>
          <a:xfrm>
            <a:off x="4984593" y="2392540"/>
            <a:ext cx="1455334" cy="1281761"/>
          </a:xfrm>
          <a:prstGeom prst="rect">
            <a:avLst/>
          </a:prstGeom>
        </p:spPr>
      </p:pic>
      <p:sp>
        <p:nvSpPr>
          <p:cNvPr id="12" name="CuadroTexto 11">
            <a:extLst>
              <a:ext uri="{FF2B5EF4-FFF2-40B4-BE49-F238E27FC236}">
                <a16:creationId xmlns:a16="http://schemas.microsoft.com/office/drawing/2014/main" id="{1202CD2F-8629-03E1-E3BD-3970057F2799}"/>
              </a:ext>
            </a:extLst>
          </p:cNvPr>
          <p:cNvSpPr txBox="1"/>
          <p:nvPr/>
        </p:nvSpPr>
        <p:spPr>
          <a:xfrm>
            <a:off x="226981" y="3626516"/>
            <a:ext cx="6399245" cy="738664"/>
          </a:xfrm>
          <a:prstGeom prst="rect">
            <a:avLst/>
          </a:prstGeom>
          <a:noFill/>
        </p:spPr>
        <p:txBody>
          <a:bodyPr wrap="square">
            <a:spAutoFit/>
          </a:bodyPr>
          <a:lstStyle/>
          <a:p>
            <a:pPr algn="just"/>
            <a:r>
              <a:rPr lang="es-MX" sz="1050" b="1" dirty="0">
                <a:latin typeface="Arial" panose="020B0604020202020204" pitchFamily="34" charset="0"/>
                <a:cs typeface="Arial" panose="020B0604020202020204" pitchFamily="34" charset="0"/>
              </a:rPr>
              <a:t>OBJETIVO: </a:t>
            </a:r>
            <a:r>
              <a:rPr lang="es-MX" sz="1050" dirty="0">
                <a:latin typeface="Arial" panose="020B0604020202020204" pitchFamily="34" charset="0"/>
                <a:cs typeface="Arial" panose="020B0604020202020204" pitchFamily="34" charset="0"/>
              </a:rPr>
              <a:t>Establecer las acciones para la gestión y administración de los componentes del programa en las Entidades Territoriales – ET en cada uno de los niveles, Entidades Administradores de Planes de Beneficios –EAPB, Instituciones Prestadoras de Servicios –IPS, que oferten el servicio de vacunación del PAI según la competencia, con el fin de alcanzar las metas y objetivos del programa.</a:t>
            </a:r>
          </a:p>
        </p:txBody>
      </p:sp>
      <p:sp>
        <p:nvSpPr>
          <p:cNvPr id="14" name="CuadroTexto 13">
            <a:extLst>
              <a:ext uri="{FF2B5EF4-FFF2-40B4-BE49-F238E27FC236}">
                <a16:creationId xmlns:a16="http://schemas.microsoft.com/office/drawing/2014/main" id="{8836E5E4-084F-7692-6DAD-EDF0B6F1AE1C}"/>
              </a:ext>
            </a:extLst>
          </p:cNvPr>
          <p:cNvSpPr txBox="1"/>
          <p:nvPr/>
        </p:nvSpPr>
        <p:spPr>
          <a:xfrm>
            <a:off x="251282" y="4429655"/>
            <a:ext cx="5026379" cy="738664"/>
          </a:xfrm>
          <a:prstGeom prst="rect">
            <a:avLst/>
          </a:prstGeom>
          <a:noFill/>
        </p:spPr>
        <p:txBody>
          <a:bodyPr wrap="square">
            <a:spAutoFit/>
          </a:bodyPr>
          <a:lstStyle/>
          <a:p>
            <a:pPr algn="just"/>
            <a:r>
              <a:rPr lang="es-MX" sz="1050" b="1" dirty="0">
                <a:latin typeface="Arial" panose="020B0604020202020204" pitchFamily="34" charset="0"/>
                <a:cs typeface="Arial" panose="020B0604020202020204" pitchFamily="34" charset="0"/>
              </a:rPr>
              <a:t>Que es una vacuna: </a:t>
            </a:r>
            <a:r>
              <a:rPr lang="es-MX" sz="1050" dirty="0">
                <a:latin typeface="Arial" panose="020B0604020202020204" pitchFamily="34" charset="0"/>
                <a:cs typeface="Arial" panose="020B0604020202020204" pitchFamily="34" charset="0"/>
              </a:rPr>
              <a:t>es la aplicación de un elemento muerto o parte de le que pertenece de un organismo patógeno que produce una enfermedad para que el sistema inmunológico del cuerpo pueda fabricar una respuesta y eliminarlo del cuerpo.</a:t>
            </a:r>
            <a:endParaRPr lang="es-MX" sz="900"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721A4EBB-1977-A170-874B-3FE1A1ADB9BB}"/>
              </a:ext>
            </a:extLst>
          </p:cNvPr>
          <p:cNvPicPr>
            <a:picLocks noChangeAspect="1"/>
          </p:cNvPicPr>
          <p:nvPr/>
        </p:nvPicPr>
        <p:blipFill>
          <a:blip r:embed="rId6"/>
          <a:stretch>
            <a:fillRect/>
          </a:stretch>
        </p:blipFill>
        <p:spPr>
          <a:xfrm>
            <a:off x="5583027" y="4153895"/>
            <a:ext cx="1162141" cy="1126052"/>
          </a:xfrm>
          <a:prstGeom prst="rect">
            <a:avLst/>
          </a:prstGeom>
        </p:spPr>
      </p:pic>
      <p:sp>
        <p:nvSpPr>
          <p:cNvPr id="16" name="CuadroTexto 15">
            <a:extLst>
              <a:ext uri="{FF2B5EF4-FFF2-40B4-BE49-F238E27FC236}">
                <a16:creationId xmlns:a16="http://schemas.microsoft.com/office/drawing/2014/main" id="{7360EFBA-ADDF-3853-3CE4-1A6B30837829}"/>
              </a:ext>
            </a:extLst>
          </p:cNvPr>
          <p:cNvSpPr txBox="1"/>
          <p:nvPr/>
        </p:nvSpPr>
        <p:spPr>
          <a:xfrm>
            <a:off x="251282" y="5206119"/>
            <a:ext cx="6327970" cy="577081"/>
          </a:xfrm>
          <a:prstGeom prst="rect">
            <a:avLst/>
          </a:prstGeom>
          <a:noFill/>
          <a:ln>
            <a:noFill/>
          </a:ln>
        </p:spPr>
        <p:txBody>
          <a:bodyPr wrap="square">
            <a:spAutoFit/>
          </a:bodyPr>
          <a:lstStyle/>
          <a:p>
            <a:pPr algn="just"/>
            <a:r>
              <a:rPr lang="es-MX" sz="1050" b="1" dirty="0">
                <a:latin typeface="Arial" panose="020B0604020202020204" pitchFamily="34" charset="0"/>
                <a:cs typeface="Arial" panose="020B0604020202020204" pitchFamily="34" charset="0"/>
              </a:rPr>
              <a:t>Enfermedades Inmunoprevenibles: </a:t>
            </a:r>
            <a:r>
              <a:rPr lang="es-MX" sz="1050" dirty="0">
                <a:latin typeface="Arial" panose="020B0604020202020204" pitchFamily="34" charset="0"/>
                <a:cs typeface="Arial" panose="020B0604020202020204" pitchFamily="34" charset="0"/>
              </a:rPr>
              <a:t>son enfermedades que y han sido estudiadas y que de ellas ya existe vacuna, por lo tanto, son prevenibles si a través de la aplicación de una vacuna producimos defensas para proteger al cuerpo de dichas enfermedades. </a:t>
            </a:r>
            <a:endParaRPr lang="es-MX" sz="9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02F83594-6EAA-B74D-3850-DC3FCDAC3B2A}"/>
              </a:ext>
            </a:extLst>
          </p:cNvPr>
          <p:cNvSpPr txBox="1"/>
          <p:nvPr/>
        </p:nvSpPr>
        <p:spPr>
          <a:xfrm>
            <a:off x="200753" y="5974827"/>
            <a:ext cx="3888002" cy="276999"/>
          </a:xfrm>
          <a:prstGeom prst="rect">
            <a:avLst/>
          </a:prstGeom>
          <a:noFill/>
        </p:spPr>
        <p:txBody>
          <a:bodyPr wrap="square">
            <a:spAutoFit/>
          </a:bodyPr>
          <a:lstStyle/>
          <a:p>
            <a:r>
              <a:rPr lang="es-MX" sz="1200" b="1" dirty="0">
                <a:solidFill>
                  <a:srgbClr val="E26714"/>
                </a:solidFill>
                <a:latin typeface="Arial" panose="020B0604020202020204" pitchFamily="34" charset="0"/>
                <a:cs typeface="Arial" panose="020B0604020202020204" pitchFamily="34" charset="0"/>
              </a:rPr>
              <a:t>Inmunoprevenibles del Esquema Nacional PAI</a:t>
            </a:r>
          </a:p>
        </p:txBody>
      </p:sp>
      <p:graphicFrame>
        <p:nvGraphicFramePr>
          <p:cNvPr id="18" name="Tabla 17">
            <a:extLst>
              <a:ext uri="{FF2B5EF4-FFF2-40B4-BE49-F238E27FC236}">
                <a16:creationId xmlns:a16="http://schemas.microsoft.com/office/drawing/2014/main" id="{7D5395CA-01AF-BC9C-68E3-5149776909C3}"/>
              </a:ext>
            </a:extLst>
          </p:cNvPr>
          <p:cNvGraphicFramePr>
            <a:graphicFrameLocks noGrp="1"/>
          </p:cNvGraphicFramePr>
          <p:nvPr>
            <p:extLst>
              <p:ext uri="{D42A27DB-BD31-4B8C-83A1-F6EECF244321}">
                <p14:modId xmlns:p14="http://schemas.microsoft.com/office/powerpoint/2010/main" val="979997807"/>
              </p:ext>
            </p:extLst>
          </p:nvPr>
        </p:nvGraphicFramePr>
        <p:xfrm>
          <a:off x="298256" y="6417163"/>
          <a:ext cx="6327970" cy="1760220"/>
        </p:xfrm>
        <a:graphic>
          <a:graphicData uri="http://schemas.openxmlformats.org/drawingml/2006/table">
            <a:tbl>
              <a:tblPr firstRow="1" firstCol="1" bandRow="1">
                <a:tableStyleId>{5940675A-B579-460E-94D1-54222C63F5DA}</a:tableStyleId>
              </a:tblPr>
              <a:tblGrid>
                <a:gridCol w="2987024">
                  <a:extLst>
                    <a:ext uri="{9D8B030D-6E8A-4147-A177-3AD203B41FA5}">
                      <a16:colId xmlns:a16="http://schemas.microsoft.com/office/drawing/2014/main" val="4225128754"/>
                    </a:ext>
                  </a:extLst>
                </a:gridCol>
                <a:gridCol w="3340946">
                  <a:extLst>
                    <a:ext uri="{9D8B030D-6E8A-4147-A177-3AD203B41FA5}">
                      <a16:colId xmlns:a16="http://schemas.microsoft.com/office/drawing/2014/main" val="1532230847"/>
                    </a:ext>
                  </a:extLst>
                </a:gridCol>
              </a:tblGrid>
              <a:tr h="1665705">
                <a:tc>
                  <a:txBody>
                    <a:bodyPr/>
                    <a:lstStyle/>
                    <a:p>
                      <a:pPr marL="342900" lvl="0" indent="-342900">
                        <a:lnSpc>
                          <a:spcPct val="100000"/>
                        </a:lnSpc>
                        <a:spcAft>
                          <a:spcPts val="0"/>
                        </a:spcAft>
                        <a:buFont typeface="Wingdings" panose="05000000000000000000" pitchFamily="2" charset="2"/>
                        <a:buChar char=""/>
                        <a:tabLst>
                          <a:tab pos="457200" algn="l"/>
                        </a:tabLst>
                      </a:pPr>
                      <a:r>
                        <a:rPr lang="es-MX" sz="1050" dirty="0">
                          <a:effectLst/>
                        </a:rPr>
                        <a:t>Hepatitis B</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Tuberculosis </a:t>
                      </a:r>
                      <a:r>
                        <a:rPr lang="es-MX" sz="1050" dirty="0" err="1">
                          <a:effectLst/>
                        </a:rPr>
                        <a:t>meningea</a:t>
                      </a:r>
                      <a:r>
                        <a:rPr lang="es-MX" sz="1050" dirty="0">
                          <a:effectLst/>
                        </a:rPr>
                        <a:t> (BCG)</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Poliomielitis </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Difteria (Pentavalente)</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Tosferina (Pentavalente)</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Tétanos Accidental Y Tétanos Neonatal (Pentavalente)</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Infección por </a:t>
                      </a:r>
                      <a:r>
                        <a:rPr lang="es-MX" sz="1050" dirty="0" err="1">
                          <a:effectLst/>
                        </a:rPr>
                        <a:t>Haemophilus</a:t>
                      </a:r>
                      <a:r>
                        <a:rPr lang="es-MX" sz="1050" dirty="0">
                          <a:effectLst/>
                        </a:rPr>
                        <a:t> </a:t>
                      </a:r>
                      <a:r>
                        <a:rPr lang="es-MX" sz="1050" dirty="0" err="1">
                          <a:effectLst/>
                        </a:rPr>
                        <a:t>Influenzae</a:t>
                      </a:r>
                      <a:r>
                        <a:rPr lang="es-MX" sz="1050" dirty="0">
                          <a:effectLst/>
                        </a:rPr>
                        <a:t> Tipo B (HIB) (Pentavalente)</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Neumonía, Meningitis y Otitis causadas por Neumococo</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a:txBody>
                    <a:bodyPr/>
                    <a:lstStyle/>
                    <a:p>
                      <a:pPr marL="342900" lvl="0" indent="-342900">
                        <a:lnSpc>
                          <a:spcPct val="100000"/>
                        </a:lnSpc>
                        <a:spcAft>
                          <a:spcPts val="0"/>
                        </a:spcAft>
                        <a:buFont typeface="Wingdings" panose="05000000000000000000" pitchFamily="2" charset="2"/>
                        <a:buChar char=""/>
                        <a:tabLst>
                          <a:tab pos="457200" algn="l"/>
                        </a:tabLst>
                      </a:pPr>
                      <a:r>
                        <a:rPr lang="es-MX" sz="1050" dirty="0">
                          <a:effectLst/>
                        </a:rPr>
                        <a:t>Diarrea por Rotavirus</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Influenza</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Sarampión</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Parotiditis o Paperas</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Rubeola y Síndrome de Rubeola Congénita</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Fiebre Amarilla</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Hepatitis A.</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Virus del Papiloma Humano (VPH)</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Tétanos-difteria-tos ferina acelular (</a:t>
                      </a:r>
                      <a:r>
                        <a:rPr lang="es-MX" sz="1050" dirty="0" err="1">
                          <a:effectLst/>
                        </a:rPr>
                        <a:t>Tdap</a:t>
                      </a:r>
                      <a:r>
                        <a:rPr lang="es-MX" sz="1050" dirty="0">
                          <a:effectLst/>
                        </a:rPr>
                        <a:t>, gestantes)</a:t>
                      </a:r>
                    </a:p>
                    <a:p>
                      <a:pPr marL="342900" lvl="0" indent="-342900">
                        <a:lnSpc>
                          <a:spcPct val="100000"/>
                        </a:lnSpc>
                        <a:spcAft>
                          <a:spcPts val="0"/>
                        </a:spcAft>
                        <a:buFont typeface="Wingdings" panose="05000000000000000000" pitchFamily="2" charset="2"/>
                        <a:buChar char=""/>
                        <a:tabLst>
                          <a:tab pos="457200" algn="l"/>
                        </a:tabLst>
                      </a:pPr>
                      <a:r>
                        <a:rPr lang="es-MX" sz="1050" dirty="0">
                          <a:effectLst/>
                        </a:rPr>
                        <a:t>Varicela</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481506857"/>
                  </a:ext>
                </a:extLst>
              </a:tr>
            </a:tbl>
          </a:graphicData>
        </a:graphic>
      </p:graphicFrame>
      <p:pic>
        <p:nvPicPr>
          <p:cNvPr id="20" name="Imagen 19">
            <a:extLst>
              <a:ext uri="{FF2B5EF4-FFF2-40B4-BE49-F238E27FC236}">
                <a16:creationId xmlns:a16="http://schemas.microsoft.com/office/drawing/2014/main" id="{789A253F-9566-2067-A0CC-CB51E10EC6BC}"/>
              </a:ext>
            </a:extLst>
          </p:cNvPr>
          <p:cNvPicPr>
            <a:picLocks noChangeAspect="1"/>
          </p:cNvPicPr>
          <p:nvPr/>
        </p:nvPicPr>
        <p:blipFill>
          <a:blip r:embed="rId7"/>
          <a:stretch>
            <a:fillRect/>
          </a:stretch>
        </p:blipFill>
        <p:spPr>
          <a:xfrm>
            <a:off x="4505093" y="5565702"/>
            <a:ext cx="1669908" cy="831431"/>
          </a:xfrm>
          <a:prstGeom prst="rect">
            <a:avLst/>
          </a:prstGeom>
        </p:spPr>
      </p:pic>
    </p:spTree>
    <p:extLst>
      <p:ext uri="{BB962C8B-B14F-4D97-AF65-F5344CB8AC3E}">
        <p14:creationId xmlns:p14="http://schemas.microsoft.com/office/powerpoint/2010/main" val="225431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21667" y="1121708"/>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335385"/>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644062"/>
            <a:ext cx="685800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clrChange>
              <a:clrFrom>
                <a:srgbClr val="F6F5F3"/>
              </a:clrFrom>
              <a:clrTo>
                <a:srgbClr val="F6F5F3">
                  <a:alpha val="0"/>
                </a:srgbClr>
              </a:clrTo>
            </a:clrChange>
            <a:extLst>
              <a:ext uri="{28A0092B-C50C-407E-A947-70E740481C1C}">
                <a14:useLocalDpi xmlns:a14="http://schemas.microsoft.com/office/drawing/2010/main" val="0"/>
              </a:ext>
            </a:extLst>
          </a:blip>
          <a:srcRect l="4655" t="4907" r="69157" b="79914"/>
          <a:stretch/>
        </p:blipFill>
        <p:spPr bwMode="auto">
          <a:xfrm>
            <a:off x="773155" y="112696"/>
            <a:ext cx="1330764" cy="11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54560" y="1608363"/>
            <a:ext cx="2986715" cy="461665"/>
          </a:xfrm>
          <a:prstGeom prst="rect">
            <a:avLst/>
          </a:prstGeom>
          <a:noFill/>
        </p:spPr>
        <p:txBody>
          <a:bodyPr wrap="none" rtlCol="0">
            <a:spAutoFit/>
          </a:bodyPr>
          <a:lstStyle/>
          <a:p>
            <a:r>
              <a:rPr lang="es-MX" sz="24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7252C76E-12BF-E13D-7262-94663BB891C4}"/>
              </a:ext>
            </a:extLst>
          </p:cNvPr>
          <p:cNvSpPr txBox="1"/>
          <p:nvPr/>
        </p:nvSpPr>
        <p:spPr>
          <a:xfrm>
            <a:off x="52097" y="8896776"/>
            <a:ext cx="4780161"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742505" y="1696785"/>
            <a:ext cx="3164713" cy="307777"/>
          </a:xfrm>
          <a:prstGeom prst="rect">
            <a:avLst/>
          </a:prstGeom>
          <a:noFill/>
        </p:spPr>
        <p:txBody>
          <a:bodyPr wrap="none" rtlCol="0">
            <a:spAutoFit/>
          </a:bodyPr>
          <a:lstStyle/>
          <a:p>
            <a:r>
              <a:rPr lang="es-MX" sz="1400" dirty="0"/>
              <a:t>No. 002 Septiembre de 2022 – ISSN: </a:t>
            </a:r>
            <a:r>
              <a:rPr lang="es-MX" sz="1400" dirty="0" err="1"/>
              <a:t>xxxx</a:t>
            </a:r>
            <a:endParaRPr lang="es-MX" sz="1400" dirty="0"/>
          </a:p>
        </p:txBody>
      </p:sp>
      <p:sp>
        <p:nvSpPr>
          <p:cNvPr id="20" name="CuadroTexto 19">
            <a:extLst>
              <a:ext uri="{FF2B5EF4-FFF2-40B4-BE49-F238E27FC236}">
                <a16:creationId xmlns:a16="http://schemas.microsoft.com/office/drawing/2014/main" id="{14D05785-2DCA-B874-3E53-196FC5E31B72}"/>
              </a:ext>
            </a:extLst>
          </p:cNvPr>
          <p:cNvSpPr txBox="1"/>
          <p:nvPr/>
        </p:nvSpPr>
        <p:spPr>
          <a:xfrm>
            <a:off x="21667" y="2024402"/>
            <a:ext cx="2710999" cy="369332"/>
          </a:xfrm>
          <a:prstGeom prst="rect">
            <a:avLst/>
          </a:prstGeom>
          <a:noFill/>
        </p:spPr>
        <p:txBody>
          <a:bodyPr wrap="none" rtlCol="0">
            <a:spAutoFit/>
          </a:bodyPr>
          <a:lstStyle/>
          <a:p>
            <a:r>
              <a:rPr lang="es-MX" b="1" dirty="0">
                <a:solidFill>
                  <a:srgbClr val="BF5711"/>
                </a:solidFill>
                <a:latin typeface="Arial" panose="020B0604020202020204" pitchFamily="34" charset="0"/>
                <a:cs typeface="Arial" panose="020B0604020202020204" pitchFamily="34" charset="0"/>
              </a:rPr>
              <a:t>Estrategias Nacionales</a:t>
            </a:r>
          </a:p>
        </p:txBody>
      </p:sp>
      <p:sp>
        <p:nvSpPr>
          <p:cNvPr id="9" name="CuadroTexto 8">
            <a:extLst>
              <a:ext uri="{FF2B5EF4-FFF2-40B4-BE49-F238E27FC236}">
                <a16:creationId xmlns:a16="http://schemas.microsoft.com/office/drawing/2014/main" id="{EA0D048C-7ED2-47A7-DB7A-2D3EE0643C89}"/>
              </a:ext>
            </a:extLst>
          </p:cNvPr>
          <p:cNvSpPr txBox="1"/>
          <p:nvPr/>
        </p:nvSpPr>
        <p:spPr>
          <a:xfrm>
            <a:off x="3182250" y="444839"/>
            <a:ext cx="3604687" cy="830997"/>
          </a:xfrm>
          <a:prstGeom prst="rect">
            <a:avLst/>
          </a:prstGeom>
          <a:noFill/>
        </p:spPr>
        <p:txBody>
          <a:bodyPr wrap="square">
            <a:spAutoFit/>
          </a:bodyPr>
          <a:lstStyle/>
          <a:p>
            <a:pPr algn="r"/>
            <a:r>
              <a:rPr lang="es-MX" sz="2400" b="1" dirty="0">
                <a:solidFill>
                  <a:srgbClr val="BF5711"/>
                </a:solidFill>
                <a:latin typeface="Arial" panose="020B0604020202020204" pitchFamily="34" charset="0"/>
                <a:cs typeface="Arial" panose="020B0604020202020204" pitchFamily="34" charset="0"/>
              </a:rPr>
              <a:t>Programa Ampliado de Inmunizaciones (PAI)</a:t>
            </a:r>
          </a:p>
        </p:txBody>
      </p:sp>
      <p:graphicFrame>
        <p:nvGraphicFramePr>
          <p:cNvPr id="18" name="Tabla 17">
            <a:extLst>
              <a:ext uri="{FF2B5EF4-FFF2-40B4-BE49-F238E27FC236}">
                <a16:creationId xmlns:a16="http://schemas.microsoft.com/office/drawing/2014/main" id="{82628A2A-6489-650B-C87A-8CFB93595C08}"/>
              </a:ext>
            </a:extLst>
          </p:cNvPr>
          <p:cNvGraphicFramePr>
            <a:graphicFrameLocks noGrp="1"/>
          </p:cNvGraphicFramePr>
          <p:nvPr>
            <p:extLst>
              <p:ext uri="{D42A27DB-BD31-4B8C-83A1-F6EECF244321}">
                <p14:modId xmlns:p14="http://schemas.microsoft.com/office/powerpoint/2010/main" val="2805461521"/>
              </p:ext>
            </p:extLst>
          </p:nvPr>
        </p:nvGraphicFramePr>
        <p:xfrm>
          <a:off x="166110" y="2480245"/>
          <a:ext cx="6460804" cy="5774820"/>
        </p:xfrm>
        <a:graphic>
          <a:graphicData uri="http://schemas.openxmlformats.org/drawingml/2006/table">
            <a:tbl>
              <a:tblPr firstRow="1" firstCol="1" bandRow="1">
                <a:tableStyleId>{21E4AEA4-8DFA-4A89-87EB-49C32662AFE0}</a:tableStyleId>
              </a:tblPr>
              <a:tblGrid>
                <a:gridCol w="1576252">
                  <a:extLst>
                    <a:ext uri="{9D8B030D-6E8A-4147-A177-3AD203B41FA5}">
                      <a16:colId xmlns:a16="http://schemas.microsoft.com/office/drawing/2014/main" val="2719490811"/>
                    </a:ext>
                  </a:extLst>
                </a:gridCol>
                <a:gridCol w="2908663">
                  <a:extLst>
                    <a:ext uri="{9D8B030D-6E8A-4147-A177-3AD203B41FA5}">
                      <a16:colId xmlns:a16="http://schemas.microsoft.com/office/drawing/2014/main" val="3010425436"/>
                    </a:ext>
                  </a:extLst>
                </a:gridCol>
                <a:gridCol w="1975889">
                  <a:extLst>
                    <a:ext uri="{9D8B030D-6E8A-4147-A177-3AD203B41FA5}">
                      <a16:colId xmlns:a16="http://schemas.microsoft.com/office/drawing/2014/main" val="42043759"/>
                    </a:ext>
                  </a:extLst>
                </a:gridCol>
              </a:tblGrid>
              <a:tr h="156124">
                <a:tc>
                  <a:txBody>
                    <a:bodyPr/>
                    <a:lstStyle/>
                    <a:p>
                      <a:pPr algn="ctr">
                        <a:lnSpc>
                          <a:spcPct val="107000"/>
                        </a:lnSpc>
                        <a:spcAft>
                          <a:spcPts val="800"/>
                        </a:spcAft>
                      </a:pPr>
                      <a:r>
                        <a:rPr lang="es-MX" sz="800" b="1" dirty="0">
                          <a:solidFill>
                            <a:sysClr val="windowText" lastClr="000000"/>
                          </a:solidFill>
                          <a:effectLst/>
                          <a:latin typeface="Century Gothic" panose="020B0502020202020204" pitchFamily="34" charset="0"/>
                        </a:rPr>
                        <a:t>Estrategias</a:t>
                      </a:r>
                      <a:endParaRPr lang="es-MX" sz="8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800" b="1" dirty="0">
                          <a:solidFill>
                            <a:sysClr val="windowText" lastClr="000000"/>
                          </a:solidFill>
                          <a:effectLst/>
                          <a:latin typeface="Century Gothic" panose="020B0502020202020204" pitchFamily="34" charset="0"/>
                        </a:rPr>
                        <a:t>Implementación</a:t>
                      </a:r>
                      <a:endParaRPr lang="es-MX" sz="8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800" b="1" dirty="0">
                          <a:solidFill>
                            <a:sysClr val="windowText" lastClr="000000"/>
                          </a:solidFill>
                          <a:effectLst/>
                          <a:latin typeface="Century Gothic" panose="020B0502020202020204" pitchFamily="34" charset="0"/>
                        </a:rPr>
                        <a:t>Resultados</a:t>
                      </a:r>
                      <a:endParaRPr lang="es-MX" sz="8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5790312"/>
                  </a:ext>
                </a:extLst>
              </a:tr>
              <a:tr h="2438473">
                <a:tc>
                  <a:txBody>
                    <a:bodyPr/>
                    <a:lstStyle/>
                    <a:p>
                      <a:pPr algn="just">
                        <a:lnSpc>
                          <a:spcPct val="107000"/>
                        </a:lnSpc>
                        <a:spcAft>
                          <a:spcPts val="800"/>
                        </a:spcAft>
                      </a:pPr>
                      <a:r>
                        <a:rPr lang="es-MX" sz="800" b="0" dirty="0">
                          <a:solidFill>
                            <a:sysClr val="windowText" lastClr="000000"/>
                          </a:solidFill>
                          <a:effectLst/>
                          <a:latin typeface="Century Gothic" panose="020B0502020202020204" pitchFamily="34" charset="0"/>
                        </a:rPr>
                        <a:t>Generación de conocimiento que oriente la inclusión de nuevas vacunas, el monitoreo y evaluación del comportamiento de las enfermedades inmunoprevenibles y el impacto de la vacunación a nivel del municipio de Pasto.</a:t>
                      </a:r>
                      <a:endPar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s-MX" sz="800" b="1" dirty="0">
                          <a:solidFill>
                            <a:sysClr val="windowText" lastClr="000000"/>
                          </a:solidFill>
                          <a:effectLst/>
                          <a:latin typeface="Century Gothic" panose="020B0502020202020204" pitchFamily="34" charset="0"/>
                        </a:rPr>
                        <a:t> 4 Jornadas Nacionales de vacunación: </a:t>
                      </a:r>
                    </a:p>
                    <a:p>
                      <a:pPr algn="just">
                        <a:lnSpc>
                          <a:spcPct val="107000"/>
                        </a:lnSpc>
                        <a:spcAft>
                          <a:spcPts val="800"/>
                        </a:spcAft>
                      </a:pPr>
                      <a:r>
                        <a:rPr lang="es-MX" sz="800" b="0" dirty="0">
                          <a:solidFill>
                            <a:sysClr val="windowText" lastClr="000000"/>
                          </a:solidFill>
                          <a:effectLst/>
                          <a:latin typeface="Century Gothic" panose="020B0502020202020204" pitchFamily="34" charset="0"/>
                        </a:rPr>
                        <a:t>- Se han creado desde la Secretaría Municipal de vacunación piezas comunicacionales y se han difundido por medios convencionales y no convencionales. </a:t>
                      </a:r>
                    </a:p>
                    <a:p>
                      <a:pPr marL="171450" indent="-171450" algn="just">
                        <a:lnSpc>
                          <a:spcPct val="107000"/>
                        </a:lnSpc>
                        <a:spcAft>
                          <a:spcPts val="800"/>
                        </a:spcAft>
                        <a:buFontTx/>
                        <a:buChar char="-"/>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Perifoneo a 13 barrios del Municipio de Pasto entre las fechas de 26 de septiembre a 6 de octubre.</a:t>
                      </a:r>
                    </a:p>
                    <a:p>
                      <a:pPr marL="171450" indent="-171450" algn="just">
                        <a:lnSpc>
                          <a:spcPct val="107000"/>
                        </a:lnSpc>
                        <a:spcAft>
                          <a:spcPts val="800"/>
                        </a:spcAft>
                        <a:buFontTx/>
                        <a:buChar char="-"/>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Reuniones de articulación: Secretaría de Educación; ICBF, Secretaria de Bienestar social (programa Nidos Nutrir)</a:t>
                      </a:r>
                    </a:p>
                    <a:p>
                      <a:pPr marL="171450" indent="-171450" algn="just">
                        <a:lnSpc>
                          <a:spcPct val="107000"/>
                        </a:lnSpc>
                        <a:spcAft>
                          <a:spcPts val="800"/>
                        </a:spcAft>
                        <a:buFontTx/>
                        <a:buChar char="-"/>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Socialización de lineamientos EAPB, IPS (socialización con lideres comunitarios, madres FAMI, Iglesias católicas, juntas de acción comunal), Universidades.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just">
                        <a:lnSpc>
                          <a:spcPct val="107000"/>
                        </a:lnSpc>
                        <a:spcAft>
                          <a:spcPts val="800"/>
                        </a:spcAft>
                        <a:buFont typeface="Arial" panose="020B0604020202020204" pitchFamily="34" charset="0"/>
                        <a:buChar char="•"/>
                      </a:pPr>
                      <a:r>
                        <a:rPr lang="es-MX" sz="800" b="0" dirty="0">
                          <a:solidFill>
                            <a:sysClr val="windowText" lastClr="000000"/>
                          </a:solidFill>
                          <a:effectLst/>
                          <a:latin typeface="Century Gothic" panose="020B0502020202020204" pitchFamily="34" charset="0"/>
                        </a:rPr>
                        <a:t>Intervención de 12 comunas y 17 corregimientos durante el desarrollo de las Jornadas nacionales de vacunación.</a:t>
                      </a:r>
                    </a:p>
                    <a:p>
                      <a:pPr marL="171450" indent="-171450" algn="just">
                        <a:lnSpc>
                          <a:spcPct val="107000"/>
                        </a:lnSpc>
                        <a:spcAft>
                          <a:spcPts val="800"/>
                        </a:spcAft>
                        <a:buFont typeface="Arial" panose="020B0604020202020204" pitchFamily="34" charset="0"/>
                        <a:buChar char="•"/>
                      </a:pPr>
                      <a:r>
                        <a:rPr lang="es-MX" sz="800" b="0" dirty="0">
                          <a:solidFill>
                            <a:sysClr val="windowText" lastClr="000000"/>
                          </a:solidFill>
                          <a:effectLst/>
                          <a:latin typeface="Century Gothic" panose="020B0502020202020204" pitchFamily="34" charset="0"/>
                        </a:rPr>
                        <a:t>Campañas son dirigidas a todos los grupos etarios del Municipio. </a:t>
                      </a:r>
                    </a:p>
                    <a:p>
                      <a:pPr marL="171450" indent="-171450" algn="just">
                        <a:lnSpc>
                          <a:spcPct val="107000"/>
                        </a:lnSpc>
                        <a:spcAft>
                          <a:spcPts val="800"/>
                        </a:spcAft>
                        <a:buFont typeface="Arial" panose="020B0604020202020204" pitchFamily="34" charset="0"/>
                        <a:buChar char="•"/>
                      </a:pPr>
                      <a:r>
                        <a:rPr lang="es-MX" sz="800" b="0" dirty="0">
                          <a:solidFill>
                            <a:sysClr val="windowText" lastClr="000000"/>
                          </a:solidFill>
                          <a:effectLst/>
                          <a:latin typeface="Century Gothic" panose="020B0502020202020204" pitchFamily="34" charset="0"/>
                        </a:rPr>
                        <a:t>Hasta el mes de Agosto se ha mantenido el abastecimiento de biológico en toda la comunidad. </a:t>
                      </a:r>
                    </a:p>
                    <a:p>
                      <a:pPr marL="171450" indent="-171450" algn="just">
                        <a:lnSpc>
                          <a:spcPct val="107000"/>
                        </a:lnSpc>
                        <a:spcAft>
                          <a:spcPts val="800"/>
                        </a:spcAft>
                        <a:buFont typeface="Arial" panose="020B0604020202020204" pitchFamily="34" charset="0"/>
                        <a:buChar char="•"/>
                      </a:pPr>
                      <a:r>
                        <a:rPr lang="es-MX" sz="800" b="0" dirty="0">
                          <a:solidFill>
                            <a:sysClr val="windowText" lastClr="000000"/>
                          </a:solidFill>
                          <a:effectLst/>
                          <a:latin typeface="Century Gothic" panose="020B0502020202020204" pitchFamily="34" charset="0"/>
                        </a:rPr>
                        <a:t>Durante las Jornadas de Vacunación se desarrollan entre 28 y 30 puntos de vacunación para llegar a varios puntos de la ciudad tanto en la zona urbana como rural.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479479"/>
                  </a:ext>
                </a:extLst>
              </a:tr>
              <a:tr h="1794399">
                <a:tc>
                  <a:txBody>
                    <a:bodyPr/>
                    <a:lstStyle/>
                    <a:p>
                      <a:pPr algn="just">
                        <a:lnSpc>
                          <a:spcPct val="107000"/>
                        </a:lnSpc>
                        <a:spcAft>
                          <a:spcPts val="800"/>
                        </a:spcAft>
                      </a:pPr>
                      <a:r>
                        <a:rPr lang="es-MX" sz="800" b="0" dirty="0">
                          <a:solidFill>
                            <a:sysClr val="windowText" lastClr="000000"/>
                          </a:solidFill>
                          <a:effectLst/>
                          <a:latin typeface="Century Gothic" panose="020B0502020202020204" pitchFamily="34" charset="0"/>
                        </a:rPr>
                        <a:t>Implementación de la estrategia de vacunación sin barreras, que disminuya las oportunidades perdidas y garantice el acceso a la vacunación.</a:t>
                      </a:r>
                      <a:endPar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MX" sz="800" b="0" dirty="0">
                          <a:solidFill>
                            <a:sysClr val="windowText" lastClr="000000"/>
                          </a:solidFill>
                          <a:effectLst/>
                          <a:latin typeface="Century Gothic" panose="020B0502020202020204" pitchFamily="34" charset="0"/>
                        </a:rPr>
                        <a:t>Se han desarrollado en el Municipio de Pasto 4 Jornadas Nacionales de Vacunación: Primera: enero 29; Segunda: Abril 30; Tercera: Julio 30 y Cuarta: en Octubre 22)</a:t>
                      </a:r>
                    </a:p>
                    <a:p>
                      <a:pPr algn="just">
                        <a:lnSpc>
                          <a:spcPct val="107000"/>
                        </a:lnSpc>
                        <a:spcAft>
                          <a:spcPts val="800"/>
                        </a:spcAft>
                      </a:pPr>
                      <a:r>
                        <a:rPr lang="es-MX" sz="800" b="0" dirty="0">
                          <a:solidFill>
                            <a:sysClr val="windowText" lastClr="000000"/>
                          </a:solidFill>
                          <a:effectLst/>
                          <a:latin typeface="Century Gothic" panose="020B0502020202020204" pitchFamily="34" charset="0"/>
                        </a:rPr>
                        <a:t>7 Jornadas Departamentales y Municipales: Primera: Enero 21; Segunda: Marzo 18; Tercera: Junio 11; Cuarta: Julio 16; Quinta: Agosto 26; Sexta: septiembre 20.</a:t>
                      </a:r>
                    </a:p>
                    <a:p>
                      <a:pPr algn="just">
                        <a:lnSpc>
                          <a:spcPct val="107000"/>
                        </a:lnSpc>
                        <a:spcAft>
                          <a:spcPts val="800"/>
                        </a:spcAft>
                      </a:pPr>
                      <a:r>
                        <a:rPr lang="es-MX" sz="800" b="0" dirty="0">
                          <a:solidFill>
                            <a:sysClr val="windowText" lastClr="000000"/>
                          </a:solidFill>
                          <a:effectLst/>
                          <a:latin typeface="Century Gothic" panose="020B0502020202020204" pitchFamily="34" charset="0"/>
                        </a:rPr>
                        <a:t>Barridos de Vacunación en 5 Barrios del Municipio entre los cuales se encuentra: </a:t>
                      </a:r>
                      <a:r>
                        <a:rPr lang="es-MX" sz="800" b="0" dirty="0" err="1">
                          <a:solidFill>
                            <a:sysClr val="windowText" lastClr="000000"/>
                          </a:solidFill>
                          <a:effectLst/>
                          <a:latin typeface="Century Gothic" panose="020B0502020202020204" pitchFamily="34" charset="0"/>
                        </a:rPr>
                        <a:t>Anganoy</a:t>
                      </a:r>
                      <a:r>
                        <a:rPr lang="es-MX" sz="800" b="0" dirty="0">
                          <a:solidFill>
                            <a:sysClr val="windowText" lastClr="000000"/>
                          </a:solidFill>
                          <a:effectLst/>
                          <a:latin typeface="Century Gothic" panose="020B0502020202020204" pitchFamily="34" charset="0"/>
                        </a:rPr>
                        <a:t>, Panorámico, </a:t>
                      </a:r>
                      <a:r>
                        <a:rPr lang="es-MX" sz="800" b="0" dirty="0" err="1">
                          <a:solidFill>
                            <a:sysClr val="windowText" lastClr="000000"/>
                          </a:solidFill>
                          <a:effectLst/>
                          <a:latin typeface="Century Gothic" panose="020B0502020202020204" pitchFamily="34" charset="0"/>
                        </a:rPr>
                        <a:t>Chambú</a:t>
                      </a:r>
                      <a:r>
                        <a:rPr lang="es-MX" sz="800" b="0" dirty="0">
                          <a:solidFill>
                            <a:sysClr val="windowText" lastClr="000000"/>
                          </a:solidFill>
                          <a:effectLst/>
                          <a:latin typeface="Century Gothic" panose="020B0502020202020204" pitchFamily="34" charset="0"/>
                        </a:rPr>
                        <a:t>, El Pilar y La Floresta.</a:t>
                      </a:r>
                      <a:endPar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just">
                        <a:lnSpc>
                          <a:spcPct val="107000"/>
                        </a:lnSpc>
                        <a:spcAft>
                          <a:spcPts val="0"/>
                        </a:spcAft>
                        <a:buFont typeface="Arial" panose="020B0604020202020204" pitchFamily="34" charset="0"/>
                        <a:buChar char="•"/>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Reporte de las Jornadas Nacionales de Vacunación: </a:t>
                      </a:r>
                    </a:p>
                    <a:p>
                      <a:pPr marL="171450" indent="-171450" algn="just">
                        <a:lnSpc>
                          <a:spcPct val="100000"/>
                        </a:lnSpc>
                        <a:spcAft>
                          <a:spcPts val="0"/>
                        </a:spcAft>
                        <a:buFont typeface="Arial" panose="020B0604020202020204" pitchFamily="34" charset="0"/>
                        <a:buChar char="•"/>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Primera: 793 dosis aplicadas en día central 29 de enero tanto de Covid 19 y esquema regular..</a:t>
                      </a:r>
                    </a:p>
                    <a:p>
                      <a:pPr marL="171450" marR="0" lvl="0" indent="-171450" algn="just"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Segunda: 579 dosis aplicadas en día central 30 de abril tanto de Covid 19 y esquema regular..</a:t>
                      </a:r>
                    </a:p>
                    <a:p>
                      <a:pPr marL="171450" indent="-171450" algn="just">
                        <a:lnSpc>
                          <a:spcPct val="107000"/>
                        </a:lnSpc>
                        <a:spcAft>
                          <a:spcPts val="0"/>
                        </a:spcAft>
                        <a:buFont typeface="Arial" panose="020B0604020202020204" pitchFamily="34" charset="0"/>
                        <a:buChar char="•"/>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Tercera: 781 dosis aplicadas en día central 30 de julio tanto de Covid 19 y esquema regular.</a:t>
                      </a:r>
                    </a:p>
                    <a:p>
                      <a:pPr marL="171450" indent="-171450" algn="just">
                        <a:lnSpc>
                          <a:spcPct val="107000"/>
                        </a:lnSpc>
                        <a:spcAft>
                          <a:spcPts val="0"/>
                        </a:spcAft>
                        <a:buFont typeface="Arial" panose="020B0604020202020204" pitchFamily="34" charset="0"/>
                        <a:buChar char="•"/>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Cuarta: 937 dosis aplicadas en día central 22 de octubre tanto de Covid 19 y esquema regular.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1222222"/>
                  </a:ext>
                </a:extLst>
              </a:tr>
              <a:tr h="565934">
                <a:tc>
                  <a:txBody>
                    <a:bodyPr/>
                    <a:lstStyle/>
                    <a:p>
                      <a:pPr algn="just">
                        <a:lnSpc>
                          <a:spcPct val="107000"/>
                        </a:lnSpc>
                        <a:spcAft>
                          <a:spcPts val="800"/>
                        </a:spcAft>
                      </a:pPr>
                      <a:r>
                        <a:rPr lang="es-MX" sz="800" b="0" dirty="0">
                          <a:solidFill>
                            <a:sysClr val="windowText" lastClr="000000"/>
                          </a:solidFill>
                          <a:effectLst/>
                          <a:latin typeface="Century Gothic" panose="020B0502020202020204" pitchFamily="34" charset="0"/>
                        </a:rPr>
                        <a:t>Implementación del Sistema de Información Nominal del PAI en todo el territorio nacional.</a:t>
                      </a:r>
                      <a:endPar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MX" sz="800" b="0" dirty="0">
                          <a:solidFill>
                            <a:sysClr val="windowText" lastClr="000000"/>
                          </a:solidFill>
                          <a:effectLst/>
                          <a:latin typeface="Century Gothic" panose="020B0502020202020204" pitchFamily="34" charset="0"/>
                        </a:rPr>
                        <a:t>PAIWEB Vo. 2.0 al día, pese a fallas que se han presentado en el sistema por migración de información ya que se manejaba Vo. 1.</a:t>
                      </a:r>
                    </a:p>
                    <a:p>
                      <a:pPr>
                        <a:lnSpc>
                          <a:spcPct val="107000"/>
                        </a:lnSpc>
                        <a:spcAft>
                          <a:spcPts val="800"/>
                        </a:spcAft>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Url: </a:t>
                      </a: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hlinkClick r:id="rId3"/>
                        </a:rPr>
                        <a:t>https://paiweb2.paiweb.gov.co/login</a:t>
                      </a:r>
                      <a:endPar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MX" sz="800" b="0" dirty="0">
                          <a:solidFill>
                            <a:sysClr val="windowText" lastClr="000000"/>
                          </a:solidFill>
                          <a:effectLst/>
                          <a:latin typeface="Century Gothic" panose="020B0502020202020204" pitchFamily="34" charset="0"/>
                        </a:rPr>
                        <a:t>Se obtienen registros diarios de vacunación, se visualiza el movimiento del biológico en las IPS vacunadoras del Municipio.</a:t>
                      </a:r>
                      <a:endPar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95037"/>
                  </a:ext>
                </a:extLst>
              </a:tr>
              <a:tr h="712896">
                <a:tc>
                  <a:txBody>
                    <a:bodyPr/>
                    <a:lstStyle/>
                    <a:p>
                      <a:pPr algn="just">
                        <a:lnSpc>
                          <a:spcPct val="107000"/>
                        </a:lnSpc>
                        <a:spcAft>
                          <a:spcPts val="800"/>
                        </a:spcAft>
                      </a:pPr>
                      <a:r>
                        <a:rPr lang="es-MX" sz="800" b="0" dirty="0">
                          <a:solidFill>
                            <a:sysClr val="windowText" lastClr="000000"/>
                          </a:solidFill>
                          <a:effectLst/>
                          <a:latin typeface="Century Gothic" panose="020B0502020202020204" pitchFamily="34" charset="0"/>
                        </a:rPr>
                        <a:t>Garantía de la suficiencia y disponibilidad con oportunidad y calidad de los insumos, biológicos y red de frío en todo el territorio nacional.</a:t>
                      </a:r>
                      <a:endPar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MX" sz="800" b="0" dirty="0">
                          <a:solidFill>
                            <a:sysClr val="windowText" lastClr="000000"/>
                          </a:solidFill>
                          <a:effectLst/>
                          <a:latin typeface="Century Gothic" panose="020B0502020202020204" pitchFamily="34" charset="0"/>
                        </a:rPr>
                        <a:t>Hasta el mes de septiembre se recibe el biológico mensualmente de acuerdo a las necesidades del municipio, en el mes de octubre si se presenta un desabastecimiento a nivel nacional razón por la cuál no se hace entrega de biológico del instituto Departamental de Salud e Nariño.</a:t>
                      </a:r>
                      <a:endPar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MX" sz="8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Entrega de biológico e insumos de vacunación, según cronograma enviado a las IPS vacunadoras de Municipio.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217246"/>
                  </a:ext>
                </a:extLst>
              </a:tr>
            </a:tbl>
          </a:graphicData>
        </a:graphic>
      </p:graphicFrame>
      <p:pic>
        <p:nvPicPr>
          <p:cNvPr id="2" name="Imagen 1">
            <a:extLst>
              <a:ext uri="{FF2B5EF4-FFF2-40B4-BE49-F238E27FC236}">
                <a16:creationId xmlns:a16="http://schemas.microsoft.com/office/drawing/2014/main" id="{1759CEDC-8AC1-E3BB-B4F4-617BB533DF5A}"/>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22613"/>
          <a:stretch/>
        </p:blipFill>
        <p:spPr>
          <a:xfrm>
            <a:off x="3670417" y="4759200"/>
            <a:ext cx="3187583" cy="4007810"/>
          </a:xfrm>
          <a:prstGeom prst="rect">
            <a:avLst/>
          </a:prstGeom>
        </p:spPr>
      </p:pic>
      <p:sp>
        <p:nvSpPr>
          <p:cNvPr id="12" name="CuadroTexto 11">
            <a:extLst>
              <a:ext uri="{FF2B5EF4-FFF2-40B4-BE49-F238E27FC236}">
                <a16:creationId xmlns:a16="http://schemas.microsoft.com/office/drawing/2014/main" id="{31F67F61-BE1C-8B9E-580D-C6D311CD8805}"/>
              </a:ext>
            </a:extLst>
          </p:cNvPr>
          <p:cNvSpPr txBox="1"/>
          <p:nvPr/>
        </p:nvSpPr>
        <p:spPr>
          <a:xfrm>
            <a:off x="114269" y="8301833"/>
            <a:ext cx="6564486" cy="230832"/>
          </a:xfrm>
          <a:prstGeom prst="rect">
            <a:avLst/>
          </a:prstGeom>
          <a:noFill/>
        </p:spPr>
        <p:txBody>
          <a:bodyPr wrap="square">
            <a:spAutoFit/>
          </a:bodyPr>
          <a:lstStyle/>
          <a:p>
            <a:r>
              <a:rPr lang="es-MX" sz="900" b="1" dirty="0"/>
              <a:t>Fuente. </a:t>
            </a:r>
            <a:r>
              <a:rPr lang="es-MX" sz="900" dirty="0"/>
              <a:t>Programa Ampliado de Inmunizaciones (PAI). [18/10/2022] https://www.minsalud.gov.co/proteccionsocial/Paginas/pai.aspx</a:t>
            </a:r>
          </a:p>
        </p:txBody>
      </p:sp>
    </p:spTree>
    <p:extLst>
      <p:ext uri="{BB962C8B-B14F-4D97-AF65-F5344CB8AC3E}">
        <p14:creationId xmlns:p14="http://schemas.microsoft.com/office/powerpoint/2010/main" val="221265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21667" y="1342688"/>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56365"/>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54514" y="119887"/>
            <a:ext cx="1330764" cy="129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54560" y="1856013"/>
            <a:ext cx="2986715" cy="461665"/>
          </a:xfrm>
          <a:prstGeom prst="rect">
            <a:avLst/>
          </a:prstGeom>
          <a:noFill/>
        </p:spPr>
        <p:txBody>
          <a:bodyPr wrap="none" rtlCol="0">
            <a:spAutoFit/>
          </a:bodyPr>
          <a:lstStyle/>
          <a:p>
            <a:r>
              <a:rPr lang="es-MX" sz="24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7252C76E-12BF-E13D-7262-94663BB891C4}"/>
              </a:ext>
            </a:extLst>
          </p:cNvPr>
          <p:cNvSpPr txBox="1"/>
          <p:nvPr/>
        </p:nvSpPr>
        <p:spPr>
          <a:xfrm>
            <a:off x="204433" y="8878438"/>
            <a:ext cx="4780161"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742505" y="1944435"/>
            <a:ext cx="3164713" cy="307777"/>
          </a:xfrm>
          <a:prstGeom prst="rect">
            <a:avLst/>
          </a:prstGeom>
          <a:noFill/>
        </p:spPr>
        <p:txBody>
          <a:bodyPr wrap="none" rtlCol="0">
            <a:spAutoFit/>
          </a:bodyPr>
          <a:lstStyle/>
          <a:p>
            <a:r>
              <a:rPr lang="es-MX" sz="1400" dirty="0"/>
              <a:t>No. 002 Septiembre de 2022 – ISSN: </a:t>
            </a:r>
            <a:r>
              <a:rPr lang="es-MX" sz="1400" dirty="0" err="1"/>
              <a:t>xxxx</a:t>
            </a:r>
            <a:endParaRPr lang="es-MX" sz="1400" dirty="0"/>
          </a:p>
        </p:txBody>
      </p:sp>
      <p:sp>
        <p:nvSpPr>
          <p:cNvPr id="9" name="CuadroTexto 8">
            <a:extLst>
              <a:ext uri="{FF2B5EF4-FFF2-40B4-BE49-F238E27FC236}">
                <a16:creationId xmlns:a16="http://schemas.microsoft.com/office/drawing/2014/main" id="{EA0D048C-7ED2-47A7-DB7A-2D3EE0643C89}"/>
              </a:ext>
            </a:extLst>
          </p:cNvPr>
          <p:cNvSpPr txBox="1"/>
          <p:nvPr/>
        </p:nvSpPr>
        <p:spPr>
          <a:xfrm>
            <a:off x="3182250" y="665819"/>
            <a:ext cx="3604687" cy="830997"/>
          </a:xfrm>
          <a:prstGeom prst="rect">
            <a:avLst/>
          </a:prstGeom>
          <a:noFill/>
        </p:spPr>
        <p:txBody>
          <a:bodyPr wrap="square">
            <a:spAutoFit/>
          </a:bodyPr>
          <a:lstStyle/>
          <a:p>
            <a:pPr algn="r"/>
            <a:r>
              <a:rPr lang="es-MX" sz="2400" b="1" dirty="0">
                <a:solidFill>
                  <a:srgbClr val="BF5711"/>
                </a:solidFill>
                <a:latin typeface="Arial" panose="020B0604020202020204" pitchFamily="34" charset="0"/>
                <a:cs typeface="Arial" panose="020B0604020202020204" pitchFamily="34" charset="0"/>
              </a:rPr>
              <a:t>Programa Ampliado de Inmunizaciones (PAI)</a:t>
            </a:r>
          </a:p>
        </p:txBody>
      </p:sp>
      <p:pic>
        <p:nvPicPr>
          <p:cNvPr id="8" name="Imagen 7">
            <a:extLst>
              <a:ext uri="{FF2B5EF4-FFF2-40B4-BE49-F238E27FC236}">
                <a16:creationId xmlns:a16="http://schemas.microsoft.com/office/drawing/2014/main" id="{62189E86-671E-F6B9-94EF-A65D83EE8A2A}"/>
              </a:ext>
            </a:extLst>
          </p:cNvPr>
          <p:cNvPicPr>
            <a:picLocks noChangeAspect="1"/>
          </p:cNvPicPr>
          <p:nvPr/>
        </p:nvPicPr>
        <p:blipFill rotWithShape="1">
          <a:blip r:embed="rId3">
            <a:extLst>
              <a:ext uri="{28A0092B-C50C-407E-A947-70E740481C1C}">
                <a14:useLocalDpi xmlns:a14="http://schemas.microsoft.com/office/drawing/2010/main" val="0"/>
              </a:ext>
            </a:extLst>
          </a:blip>
          <a:srcRect t="21313"/>
          <a:stretch/>
        </p:blipFill>
        <p:spPr>
          <a:xfrm>
            <a:off x="4625960" y="5956734"/>
            <a:ext cx="2232039" cy="2853531"/>
          </a:xfrm>
          <a:prstGeom prst="rect">
            <a:avLst/>
          </a:prstGeom>
        </p:spPr>
      </p:pic>
      <p:pic>
        <p:nvPicPr>
          <p:cNvPr id="14" name="Imagen 13">
            <a:extLst>
              <a:ext uri="{FF2B5EF4-FFF2-40B4-BE49-F238E27FC236}">
                <a16:creationId xmlns:a16="http://schemas.microsoft.com/office/drawing/2014/main" id="{DFFB061E-8741-E591-BD37-3432ABDD1409}"/>
              </a:ext>
            </a:extLst>
          </p:cNvPr>
          <p:cNvPicPr>
            <a:picLocks noChangeAspect="1"/>
          </p:cNvPicPr>
          <p:nvPr/>
        </p:nvPicPr>
        <p:blipFill>
          <a:blip r:embed="rId4"/>
          <a:stretch>
            <a:fillRect/>
          </a:stretch>
        </p:blipFill>
        <p:spPr>
          <a:xfrm>
            <a:off x="3486775" y="2642085"/>
            <a:ext cx="1617857" cy="2006836"/>
          </a:xfrm>
          <a:prstGeom prst="rect">
            <a:avLst/>
          </a:prstGeom>
        </p:spPr>
      </p:pic>
      <p:pic>
        <p:nvPicPr>
          <p:cNvPr id="17" name="Imagen 16">
            <a:extLst>
              <a:ext uri="{FF2B5EF4-FFF2-40B4-BE49-F238E27FC236}">
                <a16:creationId xmlns:a16="http://schemas.microsoft.com/office/drawing/2014/main" id="{921A9269-5E05-FBE7-4880-C803CA230394}"/>
              </a:ext>
            </a:extLst>
          </p:cNvPr>
          <p:cNvPicPr>
            <a:picLocks noChangeAspect="1"/>
          </p:cNvPicPr>
          <p:nvPr/>
        </p:nvPicPr>
        <p:blipFill>
          <a:blip r:embed="rId5"/>
          <a:stretch>
            <a:fillRect/>
          </a:stretch>
        </p:blipFill>
        <p:spPr>
          <a:xfrm>
            <a:off x="1692623" y="2649288"/>
            <a:ext cx="1718959" cy="2011924"/>
          </a:xfrm>
          <a:prstGeom prst="rect">
            <a:avLst/>
          </a:prstGeom>
        </p:spPr>
      </p:pic>
      <p:pic>
        <p:nvPicPr>
          <p:cNvPr id="18" name="Imagen 17">
            <a:extLst>
              <a:ext uri="{FF2B5EF4-FFF2-40B4-BE49-F238E27FC236}">
                <a16:creationId xmlns:a16="http://schemas.microsoft.com/office/drawing/2014/main" id="{667DA7F9-7DEE-03CE-6A9C-B1FFD05E8F77}"/>
              </a:ext>
            </a:extLst>
          </p:cNvPr>
          <p:cNvPicPr>
            <a:picLocks noChangeAspect="1"/>
          </p:cNvPicPr>
          <p:nvPr/>
        </p:nvPicPr>
        <p:blipFill>
          <a:blip r:embed="rId6"/>
          <a:stretch>
            <a:fillRect/>
          </a:stretch>
        </p:blipFill>
        <p:spPr>
          <a:xfrm>
            <a:off x="103496" y="2636997"/>
            <a:ext cx="1516108" cy="2011924"/>
          </a:xfrm>
          <a:prstGeom prst="rect">
            <a:avLst/>
          </a:prstGeom>
        </p:spPr>
      </p:pic>
      <p:pic>
        <p:nvPicPr>
          <p:cNvPr id="20" name="Imagen 19">
            <a:extLst>
              <a:ext uri="{FF2B5EF4-FFF2-40B4-BE49-F238E27FC236}">
                <a16:creationId xmlns:a16="http://schemas.microsoft.com/office/drawing/2014/main" id="{BE27784E-A551-C528-F97D-EFB977BC844B}"/>
              </a:ext>
            </a:extLst>
          </p:cNvPr>
          <p:cNvPicPr>
            <a:picLocks noChangeAspect="1"/>
          </p:cNvPicPr>
          <p:nvPr/>
        </p:nvPicPr>
        <p:blipFill>
          <a:blip r:embed="rId7"/>
          <a:stretch>
            <a:fillRect/>
          </a:stretch>
        </p:blipFill>
        <p:spPr>
          <a:xfrm>
            <a:off x="5160233" y="2636998"/>
            <a:ext cx="1633768" cy="2011924"/>
          </a:xfrm>
          <a:prstGeom prst="rect">
            <a:avLst/>
          </a:prstGeom>
        </p:spPr>
      </p:pic>
      <p:sp>
        <p:nvSpPr>
          <p:cNvPr id="22" name="CuadroTexto 21">
            <a:extLst>
              <a:ext uri="{FF2B5EF4-FFF2-40B4-BE49-F238E27FC236}">
                <a16:creationId xmlns:a16="http://schemas.microsoft.com/office/drawing/2014/main" id="{C101CF9B-AC3B-EFDB-42BA-9598E1097201}"/>
              </a:ext>
            </a:extLst>
          </p:cNvPr>
          <p:cNvSpPr txBox="1"/>
          <p:nvPr/>
        </p:nvSpPr>
        <p:spPr>
          <a:xfrm>
            <a:off x="73387" y="2271079"/>
            <a:ext cx="3518720" cy="369332"/>
          </a:xfrm>
          <a:prstGeom prst="rect">
            <a:avLst/>
          </a:prstGeom>
          <a:noFill/>
        </p:spPr>
        <p:txBody>
          <a:bodyPr wrap="none" rtlCol="0">
            <a:spAutoFit/>
          </a:bodyPr>
          <a:lstStyle/>
          <a:p>
            <a:r>
              <a:rPr lang="es-MX" b="1" dirty="0">
                <a:solidFill>
                  <a:srgbClr val="CC0000"/>
                </a:solidFill>
              </a:rPr>
              <a:t>Jornadas nacionales de vacunación</a:t>
            </a:r>
          </a:p>
        </p:txBody>
      </p:sp>
      <p:sp>
        <p:nvSpPr>
          <p:cNvPr id="3" name="CuadroTexto 2">
            <a:extLst>
              <a:ext uri="{FF2B5EF4-FFF2-40B4-BE49-F238E27FC236}">
                <a16:creationId xmlns:a16="http://schemas.microsoft.com/office/drawing/2014/main" id="{92833F3A-F497-04E2-648D-5517831B70EE}"/>
              </a:ext>
            </a:extLst>
          </p:cNvPr>
          <p:cNvSpPr txBox="1"/>
          <p:nvPr/>
        </p:nvSpPr>
        <p:spPr>
          <a:xfrm>
            <a:off x="73388" y="4791037"/>
            <a:ext cx="2634054" cy="369332"/>
          </a:xfrm>
          <a:prstGeom prst="rect">
            <a:avLst/>
          </a:prstGeom>
          <a:noFill/>
        </p:spPr>
        <p:txBody>
          <a:bodyPr wrap="none" rtlCol="0">
            <a:spAutoFit/>
          </a:bodyPr>
          <a:lstStyle/>
          <a:p>
            <a:r>
              <a:rPr lang="es-MX" b="1" dirty="0">
                <a:solidFill>
                  <a:schemeClr val="accent2"/>
                </a:solidFill>
                <a:latin typeface="Arial" panose="020B0604020202020204" pitchFamily="34" charset="0"/>
                <a:cs typeface="Arial" panose="020B0604020202020204" pitchFamily="34" charset="0"/>
              </a:rPr>
              <a:t>Puntos de vacunación</a:t>
            </a:r>
          </a:p>
        </p:txBody>
      </p:sp>
      <p:pic>
        <p:nvPicPr>
          <p:cNvPr id="7" name="Imagen 6">
            <a:extLst>
              <a:ext uri="{FF2B5EF4-FFF2-40B4-BE49-F238E27FC236}">
                <a16:creationId xmlns:a16="http://schemas.microsoft.com/office/drawing/2014/main" id="{EAC326D6-CEBE-1633-FC88-6138C0871194}"/>
              </a:ext>
            </a:extLst>
          </p:cNvPr>
          <p:cNvPicPr>
            <a:picLocks noChangeAspect="1"/>
          </p:cNvPicPr>
          <p:nvPr/>
        </p:nvPicPr>
        <p:blipFill>
          <a:blip r:embed="rId8"/>
          <a:stretch>
            <a:fillRect/>
          </a:stretch>
        </p:blipFill>
        <p:spPr>
          <a:xfrm>
            <a:off x="204434" y="5213444"/>
            <a:ext cx="3905288" cy="3507713"/>
          </a:xfrm>
          <a:prstGeom prst="rect">
            <a:avLst/>
          </a:prstGeom>
        </p:spPr>
      </p:pic>
    </p:spTree>
    <p:extLst>
      <p:ext uri="{BB962C8B-B14F-4D97-AF65-F5344CB8AC3E}">
        <p14:creationId xmlns:p14="http://schemas.microsoft.com/office/powerpoint/2010/main" val="22150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no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3" name="CuadroTexto 12">
            <a:extLst>
              <a:ext uri="{FF2B5EF4-FFF2-40B4-BE49-F238E27FC236}">
                <a16:creationId xmlns:a16="http://schemas.microsoft.com/office/drawing/2014/main" id="{2A76CF50-E907-EE51-92CF-36A45FC1C182}"/>
              </a:ext>
            </a:extLst>
          </p:cNvPr>
          <p:cNvSpPr txBox="1"/>
          <p:nvPr/>
        </p:nvSpPr>
        <p:spPr>
          <a:xfrm>
            <a:off x="3182250" y="665819"/>
            <a:ext cx="3604687" cy="830997"/>
          </a:xfrm>
          <a:prstGeom prst="rect">
            <a:avLst/>
          </a:prstGeom>
          <a:noFill/>
        </p:spPr>
        <p:txBody>
          <a:bodyPr wrap="square">
            <a:spAutoFit/>
          </a:bodyPr>
          <a:lstStyle/>
          <a:p>
            <a:pPr algn="r"/>
            <a:r>
              <a:rPr lang="es-MX" sz="2400" b="1" dirty="0">
                <a:solidFill>
                  <a:srgbClr val="BF5711"/>
                </a:solidFill>
                <a:latin typeface="Arial" panose="020B0604020202020204" pitchFamily="34" charset="0"/>
                <a:cs typeface="Arial" panose="020B0604020202020204" pitchFamily="34" charset="0"/>
              </a:rPr>
              <a:t>Programa Ampliado de Inmunizaciones (PAI)</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7252C76E-12BF-E13D-7262-94663BB891C4}"/>
              </a:ext>
            </a:extLst>
          </p:cNvPr>
          <p:cNvSpPr txBox="1"/>
          <p:nvPr/>
        </p:nvSpPr>
        <p:spPr>
          <a:xfrm>
            <a:off x="204433" y="8878438"/>
            <a:ext cx="4780161"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7"/>
            <a:ext cx="3153492" cy="307777"/>
          </a:xfrm>
          <a:prstGeom prst="rect">
            <a:avLst/>
          </a:prstGeom>
          <a:noFill/>
        </p:spPr>
        <p:txBody>
          <a:bodyPr wrap="none" rtlCol="0">
            <a:spAutoFit/>
          </a:bodyPr>
          <a:lstStyle/>
          <a:p>
            <a:r>
              <a:rPr lang="es-MX" sz="1400" dirty="0"/>
              <a:t>No. 002 septiembre de 2022 – ISSN: </a:t>
            </a:r>
            <a:r>
              <a:rPr lang="es-MX" sz="1400" dirty="0" err="1"/>
              <a:t>xxxx</a:t>
            </a:r>
            <a:endParaRPr lang="es-MX" sz="1400" dirty="0"/>
          </a:p>
        </p:txBody>
      </p:sp>
      <p:sp>
        <p:nvSpPr>
          <p:cNvPr id="32" name="CuadroTexto 31">
            <a:extLst>
              <a:ext uri="{FF2B5EF4-FFF2-40B4-BE49-F238E27FC236}">
                <a16:creationId xmlns:a16="http://schemas.microsoft.com/office/drawing/2014/main" id="{8A89DA77-2335-3521-6330-0976B18E7131}"/>
              </a:ext>
            </a:extLst>
          </p:cNvPr>
          <p:cNvSpPr txBox="1"/>
          <p:nvPr/>
        </p:nvSpPr>
        <p:spPr>
          <a:xfrm>
            <a:off x="129427" y="2548218"/>
            <a:ext cx="6105646" cy="276999"/>
          </a:xfrm>
          <a:prstGeom prst="rect">
            <a:avLst/>
          </a:prstGeom>
          <a:noFill/>
        </p:spPr>
        <p:txBody>
          <a:bodyPr wrap="none" rtlCol="0">
            <a:spAutoFit/>
          </a:bodyPr>
          <a:lstStyle/>
          <a:p>
            <a:r>
              <a:rPr lang="es-MX" sz="1200" b="1" dirty="0">
                <a:latin typeface="Arial" panose="020B0604020202020204" pitchFamily="34" charset="0"/>
                <a:cs typeface="Arial" panose="020B0604020202020204" pitchFamily="34" charset="0"/>
              </a:rPr>
              <a:t>COBERTURAS ADMINISTRATIVAS DE VACUNACIÓN ENERO A AGOSTO DE 2022</a:t>
            </a:r>
          </a:p>
        </p:txBody>
      </p:sp>
      <p:sp>
        <p:nvSpPr>
          <p:cNvPr id="16" name="CuadroTexto 15">
            <a:extLst>
              <a:ext uri="{FF2B5EF4-FFF2-40B4-BE49-F238E27FC236}">
                <a16:creationId xmlns:a16="http://schemas.microsoft.com/office/drawing/2014/main" id="{4BF9DAA3-85EF-FA45-3159-AA46873B8086}"/>
              </a:ext>
            </a:extLst>
          </p:cNvPr>
          <p:cNvSpPr txBox="1"/>
          <p:nvPr/>
        </p:nvSpPr>
        <p:spPr>
          <a:xfrm>
            <a:off x="242208" y="6654999"/>
            <a:ext cx="6373584" cy="553998"/>
          </a:xfrm>
          <a:prstGeom prst="rect">
            <a:avLst/>
          </a:prstGeom>
          <a:noFill/>
          <a:ln>
            <a:noFill/>
          </a:ln>
        </p:spPr>
        <p:txBody>
          <a:bodyPr wrap="square">
            <a:spAutoFit/>
          </a:bodyPr>
          <a:lstStyle/>
          <a:p>
            <a:pPr algn="just"/>
            <a:r>
              <a:rPr lang="es-MX" sz="1000" b="1" dirty="0">
                <a:latin typeface="Arial" panose="020B0604020202020204" pitchFamily="34" charset="0"/>
                <a:cs typeface="Arial" panose="020B0604020202020204" pitchFamily="34" charset="0"/>
              </a:rPr>
              <a:t>Grafico 1. </a:t>
            </a:r>
            <a:r>
              <a:rPr lang="es-MX" sz="1000" dirty="0">
                <a:latin typeface="Arial" panose="020B0604020202020204" pitchFamily="34" charset="0"/>
                <a:cs typeface="Arial" panose="020B0604020202020204" pitchFamily="34" charset="0"/>
              </a:rPr>
              <a:t>Muestra la tendencia de coberturas administrativas de vacunación entre enero y octubre de 2022, donde se evidencia los vacunados y la frecuencia acumulada de no vacunados por mes, con un promedio de 20.8 de no vacunación en los 10 meses del corte.</a:t>
            </a:r>
          </a:p>
        </p:txBody>
      </p:sp>
      <p:pic>
        <p:nvPicPr>
          <p:cNvPr id="2" name="Imagen 1">
            <a:extLst>
              <a:ext uri="{FF2B5EF4-FFF2-40B4-BE49-F238E27FC236}">
                <a16:creationId xmlns:a16="http://schemas.microsoft.com/office/drawing/2014/main" id="{ECBF269B-0632-B23F-2B15-F97D6F7B6CD1}"/>
              </a:ext>
            </a:extLst>
          </p:cNvPr>
          <p:cNvPicPr>
            <a:picLocks noChangeAspect="1"/>
          </p:cNvPicPr>
          <p:nvPr/>
        </p:nvPicPr>
        <p:blipFill>
          <a:blip r:embed="rId3"/>
          <a:stretch>
            <a:fillRect/>
          </a:stretch>
        </p:blipFill>
        <p:spPr>
          <a:xfrm>
            <a:off x="6548169" y="8410154"/>
            <a:ext cx="312907" cy="400110"/>
          </a:xfrm>
          <a:prstGeom prst="rect">
            <a:avLst/>
          </a:prstGeom>
        </p:spPr>
      </p:pic>
      <p:pic>
        <p:nvPicPr>
          <p:cNvPr id="3" name="Imagen 2">
            <a:extLst>
              <a:ext uri="{FF2B5EF4-FFF2-40B4-BE49-F238E27FC236}">
                <a16:creationId xmlns:a16="http://schemas.microsoft.com/office/drawing/2014/main" id="{3F641474-E05A-0065-826F-B071361E432B}"/>
              </a:ext>
            </a:extLst>
          </p:cNvPr>
          <p:cNvPicPr>
            <a:picLocks noChangeAspect="1"/>
          </p:cNvPicPr>
          <p:nvPr/>
        </p:nvPicPr>
        <p:blipFill rotWithShape="1">
          <a:blip r:embed="rId4"/>
          <a:srcRect l="3393" r="2709"/>
          <a:stretch/>
        </p:blipFill>
        <p:spPr>
          <a:xfrm>
            <a:off x="204433" y="2893390"/>
            <a:ext cx="6343736" cy="3761608"/>
          </a:xfrm>
          <a:prstGeom prst="rect">
            <a:avLst/>
          </a:prstGeom>
        </p:spPr>
      </p:pic>
    </p:spTree>
    <p:extLst>
      <p:ext uri="{BB962C8B-B14F-4D97-AF65-F5344CB8AC3E}">
        <p14:creationId xmlns:p14="http://schemas.microsoft.com/office/powerpoint/2010/main" val="251042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no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3" name="CuadroTexto 12">
            <a:extLst>
              <a:ext uri="{FF2B5EF4-FFF2-40B4-BE49-F238E27FC236}">
                <a16:creationId xmlns:a16="http://schemas.microsoft.com/office/drawing/2014/main" id="{2A76CF50-E907-EE51-92CF-36A45FC1C182}"/>
              </a:ext>
            </a:extLst>
          </p:cNvPr>
          <p:cNvSpPr txBox="1"/>
          <p:nvPr/>
        </p:nvSpPr>
        <p:spPr>
          <a:xfrm>
            <a:off x="3182250" y="665819"/>
            <a:ext cx="3604687" cy="830997"/>
          </a:xfrm>
          <a:prstGeom prst="rect">
            <a:avLst/>
          </a:prstGeom>
          <a:noFill/>
        </p:spPr>
        <p:txBody>
          <a:bodyPr wrap="square">
            <a:spAutoFit/>
          </a:bodyPr>
          <a:lstStyle/>
          <a:p>
            <a:pPr algn="r"/>
            <a:r>
              <a:rPr lang="es-MX" sz="2400" b="1" dirty="0">
                <a:solidFill>
                  <a:srgbClr val="BF5711"/>
                </a:solidFill>
                <a:latin typeface="Arial" panose="020B0604020202020204" pitchFamily="34" charset="0"/>
                <a:cs typeface="Arial" panose="020B0604020202020204" pitchFamily="34" charset="0"/>
              </a:rPr>
              <a:t>Programa Ampliado de Inmunizaciones (PAI)</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7252C76E-12BF-E13D-7262-94663BB891C4}"/>
              </a:ext>
            </a:extLst>
          </p:cNvPr>
          <p:cNvSpPr txBox="1"/>
          <p:nvPr/>
        </p:nvSpPr>
        <p:spPr>
          <a:xfrm>
            <a:off x="204433" y="8878438"/>
            <a:ext cx="4780161"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7"/>
            <a:ext cx="3153492" cy="307777"/>
          </a:xfrm>
          <a:prstGeom prst="rect">
            <a:avLst/>
          </a:prstGeom>
          <a:noFill/>
        </p:spPr>
        <p:txBody>
          <a:bodyPr wrap="none" rtlCol="0">
            <a:spAutoFit/>
          </a:bodyPr>
          <a:lstStyle/>
          <a:p>
            <a:r>
              <a:rPr lang="es-MX" sz="1400" dirty="0"/>
              <a:t>No. 002 septiembre de 2022 – ISSN: </a:t>
            </a:r>
            <a:r>
              <a:rPr lang="es-MX" sz="1400" dirty="0" err="1"/>
              <a:t>xxxx</a:t>
            </a:r>
            <a:endParaRPr lang="es-MX" sz="1400" dirty="0"/>
          </a:p>
        </p:txBody>
      </p:sp>
      <p:sp>
        <p:nvSpPr>
          <p:cNvPr id="32" name="CuadroTexto 31">
            <a:extLst>
              <a:ext uri="{FF2B5EF4-FFF2-40B4-BE49-F238E27FC236}">
                <a16:creationId xmlns:a16="http://schemas.microsoft.com/office/drawing/2014/main" id="{8A89DA77-2335-3521-6330-0976B18E7131}"/>
              </a:ext>
            </a:extLst>
          </p:cNvPr>
          <p:cNvSpPr txBox="1"/>
          <p:nvPr/>
        </p:nvSpPr>
        <p:spPr>
          <a:xfrm>
            <a:off x="129427" y="2463160"/>
            <a:ext cx="6105646" cy="276999"/>
          </a:xfrm>
          <a:prstGeom prst="rect">
            <a:avLst/>
          </a:prstGeom>
          <a:noFill/>
        </p:spPr>
        <p:txBody>
          <a:bodyPr wrap="none" rtlCol="0">
            <a:spAutoFit/>
          </a:bodyPr>
          <a:lstStyle/>
          <a:p>
            <a:r>
              <a:rPr lang="es-MX" sz="1200" b="1" dirty="0">
                <a:latin typeface="Arial" panose="020B0604020202020204" pitchFamily="34" charset="0"/>
                <a:cs typeface="Arial" panose="020B0604020202020204" pitchFamily="34" charset="0"/>
              </a:rPr>
              <a:t>COBERTURAS ADMINISTRATIVAS DE VACUNACIÓN ENERO A AGOSTO DE 2022</a:t>
            </a:r>
          </a:p>
        </p:txBody>
      </p:sp>
      <p:sp>
        <p:nvSpPr>
          <p:cNvPr id="16" name="CuadroTexto 15">
            <a:extLst>
              <a:ext uri="{FF2B5EF4-FFF2-40B4-BE49-F238E27FC236}">
                <a16:creationId xmlns:a16="http://schemas.microsoft.com/office/drawing/2014/main" id="{4BF9DAA3-85EF-FA45-3159-AA46873B8086}"/>
              </a:ext>
            </a:extLst>
          </p:cNvPr>
          <p:cNvSpPr txBox="1"/>
          <p:nvPr/>
        </p:nvSpPr>
        <p:spPr>
          <a:xfrm>
            <a:off x="174585" y="7052233"/>
            <a:ext cx="6373584" cy="400110"/>
          </a:xfrm>
          <a:prstGeom prst="rect">
            <a:avLst/>
          </a:prstGeom>
          <a:noFill/>
          <a:ln>
            <a:noFill/>
          </a:ln>
        </p:spPr>
        <p:txBody>
          <a:bodyPr wrap="square">
            <a:spAutoFit/>
          </a:bodyPr>
          <a:lstStyle/>
          <a:p>
            <a:pPr algn="just"/>
            <a:r>
              <a:rPr lang="es-MX" sz="1000" b="1" dirty="0">
                <a:latin typeface="Arial" panose="020B0604020202020204" pitchFamily="34" charset="0"/>
                <a:cs typeface="Arial" panose="020B0604020202020204" pitchFamily="34" charset="0"/>
              </a:rPr>
              <a:t>Grafico 4. </a:t>
            </a:r>
            <a:r>
              <a:rPr lang="es-MX" sz="1000" dirty="0">
                <a:latin typeface="Arial" panose="020B0604020202020204" pitchFamily="34" charset="0"/>
                <a:cs typeface="Arial" panose="020B0604020202020204" pitchFamily="34" charset="0"/>
              </a:rPr>
              <a:t>Muestra la tendencia acumulada de coberturas administrativas de vacunación de los biológicos trazadores entre enero y septiembre de 2022 de acuerdo con la Semaforización de Coberturas.</a:t>
            </a:r>
          </a:p>
        </p:txBody>
      </p:sp>
      <p:pic>
        <p:nvPicPr>
          <p:cNvPr id="2" name="Imagen 1">
            <a:extLst>
              <a:ext uri="{FF2B5EF4-FFF2-40B4-BE49-F238E27FC236}">
                <a16:creationId xmlns:a16="http://schemas.microsoft.com/office/drawing/2014/main" id="{ECBF269B-0632-B23F-2B15-F97D6F7B6CD1}"/>
              </a:ext>
            </a:extLst>
          </p:cNvPr>
          <p:cNvPicPr>
            <a:picLocks noChangeAspect="1"/>
          </p:cNvPicPr>
          <p:nvPr/>
        </p:nvPicPr>
        <p:blipFill>
          <a:blip r:embed="rId3"/>
          <a:stretch>
            <a:fillRect/>
          </a:stretch>
        </p:blipFill>
        <p:spPr>
          <a:xfrm>
            <a:off x="6548169" y="8410154"/>
            <a:ext cx="312907" cy="400110"/>
          </a:xfrm>
          <a:prstGeom prst="rect">
            <a:avLst/>
          </a:prstGeom>
        </p:spPr>
      </p:pic>
      <p:sp>
        <p:nvSpPr>
          <p:cNvPr id="7" name="CuadroTexto 6">
            <a:extLst>
              <a:ext uri="{FF2B5EF4-FFF2-40B4-BE49-F238E27FC236}">
                <a16:creationId xmlns:a16="http://schemas.microsoft.com/office/drawing/2014/main" id="{A6031BE5-9C50-57AF-C203-9F67996AC3B1}"/>
              </a:ext>
            </a:extLst>
          </p:cNvPr>
          <p:cNvSpPr txBox="1"/>
          <p:nvPr/>
        </p:nvSpPr>
        <p:spPr>
          <a:xfrm>
            <a:off x="94253" y="8237000"/>
            <a:ext cx="6577586" cy="584775"/>
          </a:xfrm>
          <a:prstGeom prst="rect">
            <a:avLst/>
          </a:prstGeom>
          <a:noFill/>
        </p:spPr>
        <p:txBody>
          <a:bodyPr wrap="square" rtlCol="0">
            <a:spAutoFit/>
          </a:bodyPr>
          <a:lstStyle/>
          <a:p>
            <a:pPr algn="just"/>
            <a:r>
              <a:rPr lang="es-MX" sz="800" b="1" dirty="0">
                <a:latin typeface="Arial" panose="020B0604020202020204" pitchFamily="34" charset="0"/>
                <a:cs typeface="Arial" panose="020B0604020202020204" pitchFamily="34" charset="0"/>
              </a:rPr>
              <a:t>Fuentes del Boletín </a:t>
            </a:r>
          </a:p>
          <a:p>
            <a:pPr marL="171450" indent="-171450" algn="just">
              <a:buFontTx/>
              <a:buChar char="-"/>
            </a:pPr>
            <a:r>
              <a:rPr lang="es-MX" sz="800" dirty="0">
                <a:latin typeface="Arial" panose="020B0604020202020204" pitchFamily="34" charset="0"/>
                <a:cs typeface="Arial" panose="020B0604020202020204" pitchFamily="34" charset="0"/>
              </a:rPr>
              <a:t>Programa Ampliado de Inmunizaciones (PAI). [18/10/2022] </a:t>
            </a:r>
            <a:r>
              <a:rPr lang="es-MX" sz="800" dirty="0">
                <a:latin typeface="Arial" panose="020B0604020202020204" pitchFamily="34" charset="0"/>
                <a:cs typeface="Arial" panose="020B0604020202020204" pitchFamily="34" charset="0"/>
                <a:hlinkClick r:id="rId4"/>
              </a:rPr>
              <a:t>https://www.minsalud.gov.co/proteccionsocial/Paginas/pai.aspx</a:t>
            </a:r>
            <a:endParaRPr lang="es-MX" sz="800" dirty="0">
              <a:latin typeface="Arial" panose="020B0604020202020204" pitchFamily="34" charset="0"/>
              <a:cs typeface="Arial" panose="020B0604020202020204" pitchFamily="34" charset="0"/>
            </a:endParaRPr>
          </a:p>
          <a:p>
            <a:pPr marL="171450" indent="-171450" algn="just">
              <a:buFontTx/>
              <a:buChar char="-"/>
            </a:pPr>
            <a:r>
              <a:rPr lang="es-MX" sz="800" dirty="0">
                <a:latin typeface="Arial" panose="020B0604020202020204" pitchFamily="34" charset="0"/>
                <a:cs typeface="Arial" panose="020B0604020202020204" pitchFamily="34" charset="0"/>
              </a:rPr>
              <a:t>Plantilla de reporte Mensual de IPS Vacunadoras – Sistemas de Información -PAI-SMS. Fecha de Corte: junio 30 de 2022 - Análisis de cobertura – Meta Programática</a:t>
            </a:r>
          </a:p>
        </p:txBody>
      </p:sp>
      <p:pic>
        <p:nvPicPr>
          <p:cNvPr id="12" name="Imagen 11">
            <a:extLst>
              <a:ext uri="{FF2B5EF4-FFF2-40B4-BE49-F238E27FC236}">
                <a16:creationId xmlns:a16="http://schemas.microsoft.com/office/drawing/2014/main" id="{1B962ADB-B3EC-CE12-AAC3-1D0C8D120E9B}"/>
              </a:ext>
            </a:extLst>
          </p:cNvPr>
          <p:cNvPicPr>
            <a:picLocks noChangeAspect="1"/>
          </p:cNvPicPr>
          <p:nvPr/>
        </p:nvPicPr>
        <p:blipFill>
          <a:blip r:embed="rId5"/>
          <a:stretch>
            <a:fillRect/>
          </a:stretch>
        </p:blipFill>
        <p:spPr>
          <a:xfrm>
            <a:off x="204433" y="2708450"/>
            <a:ext cx="6292006" cy="3559126"/>
          </a:xfrm>
          <a:prstGeom prst="rect">
            <a:avLst/>
          </a:prstGeom>
        </p:spPr>
      </p:pic>
      <p:pic>
        <p:nvPicPr>
          <p:cNvPr id="17" name="Imagen 16">
            <a:extLst>
              <a:ext uri="{FF2B5EF4-FFF2-40B4-BE49-F238E27FC236}">
                <a16:creationId xmlns:a16="http://schemas.microsoft.com/office/drawing/2014/main" id="{DDE30F8A-34E8-9223-9A32-6B84A8EA6BC5}"/>
              </a:ext>
            </a:extLst>
          </p:cNvPr>
          <p:cNvPicPr>
            <a:picLocks noChangeAspect="1"/>
          </p:cNvPicPr>
          <p:nvPr/>
        </p:nvPicPr>
        <p:blipFill>
          <a:blip r:embed="rId6"/>
          <a:stretch>
            <a:fillRect/>
          </a:stretch>
        </p:blipFill>
        <p:spPr>
          <a:xfrm>
            <a:off x="4335129" y="6169942"/>
            <a:ext cx="2213040" cy="786452"/>
          </a:xfrm>
          <a:prstGeom prst="rect">
            <a:avLst/>
          </a:prstGeom>
        </p:spPr>
      </p:pic>
    </p:spTree>
    <p:extLst>
      <p:ext uri="{BB962C8B-B14F-4D97-AF65-F5344CB8AC3E}">
        <p14:creationId xmlns:p14="http://schemas.microsoft.com/office/powerpoint/2010/main" val="124462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927" y="596274"/>
            <a:ext cx="6613073" cy="1073137"/>
          </a:xfrm>
        </p:spPr>
        <p:txBody>
          <a:bodyPr>
            <a:noAutofit/>
          </a:bodyPr>
          <a:lstStyle/>
          <a:p>
            <a:r>
              <a:rPr lang="es-ES" sz="3200" b="1" dirty="0">
                <a:solidFill>
                  <a:srgbClr val="BF5711"/>
                </a:solidFill>
                <a:latin typeface="Arial" panose="020B0604020202020204" pitchFamily="34" charset="0"/>
                <a:cs typeface="Arial" panose="020B0604020202020204" pitchFamily="34" charset="0"/>
              </a:rPr>
              <a:t>Jornada Nacional de Vacunación</a:t>
            </a:r>
            <a:endParaRPr lang="es-ES" sz="1600" b="1" dirty="0">
              <a:solidFill>
                <a:srgbClr val="132F49"/>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958513" y="3582537"/>
            <a:ext cx="5372765" cy="287882"/>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14350">
              <a:defRPr/>
            </a:pPr>
            <a:endParaRPr lang="es-ES" sz="2025" b="1" i="1" dirty="0">
              <a:solidFill>
                <a:srgbClr val="153553"/>
              </a:solidFill>
              <a:latin typeface="Calibri Light" panose="020F0302020204030204"/>
            </a:endParaRPr>
          </a:p>
        </p:txBody>
      </p:sp>
      <p:pic>
        <p:nvPicPr>
          <p:cNvPr id="5" name="Imagen 4">
            <a:extLst>
              <a:ext uri="{FF2B5EF4-FFF2-40B4-BE49-F238E27FC236}">
                <a16:creationId xmlns:a16="http://schemas.microsoft.com/office/drawing/2014/main" id="{C36D7248-F5EA-9086-1F44-0078D7FEF535}"/>
              </a:ext>
            </a:extLst>
          </p:cNvPr>
          <p:cNvPicPr>
            <a:picLocks noChangeAspect="1"/>
          </p:cNvPicPr>
          <p:nvPr/>
        </p:nvPicPr>
        <p:blipFill rotWithShape="1">
          <a:blip r:embed="rId2">
            <a:extLst>
              <a:ext uri="{28A0092B-C50C-407E-A947-70E740481C1C}">
                <a14:useLocalDpi xmlns:a14="http://schemas.microsoft.com/office/drawing/2010/main" val="0"/>
              </a:ext>
            </a:extLst>
          </a:blip>
          <a:srcRect t="21313"/>
          <a:stretch/>
        </p:blipFill>
        <p:spPr>
          <a:xfrm>
            <a:off x="2694994" y="3488106"/>
            <a:ext cx="4163006" cy="5322159"/>
          </a:xfrm>
          <a:prstGeom prst="rect">
            <a:avLst/>
          </a:prstGeom>
        </p:spPr>
      </p:pic>
      <p:sp>
        <p:nvSpPr>
          <p:cNvPr id="6" name="Rectángulo 5">
            <a:extLst>
              <a:ext uri="{FF2B5EF4-FFF2-40B4-BE49-F238E27FC236}">
                <a16:creationId xmlns:a16="http://schemas.microsoft.com/office/drawing/2014/main" id="{996740A5-D497-6F99-BCEA-B3526BC6AB54}"/>
              </a:ext>
            </a:extLst>
          </p:cNvPr>
          <p:cNvSpPr/>
          <p:nvPr/>
        </p:nvSpPr>
        <p:spPr>
          <a:xfrm>
            <a:off x="0" y="8810265"/>
            <a:ext cx="6858000" cy="333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BF621FE0-E038-11F3-2DAB-4CC70F277861}"/>
              </a:ext>
            </a:extLst>
          </p:cNvPr>
          <p:cNvSpPr txBox="1"/>
          <p:nvPr/>
        </p:nvSpPr>
        <p:spPr>
          <a:xfrm>
            <a:off x="204433" y="8878438"/>
            <a:ext cx="4780161"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0" name="CuadroTexto 9">
            <a:extLst>
              <a:ext uri="{FF2B5EF4-FFF2-40B4-BE49-F238E27FC236}">
                <a16:creationId xmlns:a16="http://schemas.microsoft.com/office/drawing/2014/main" id="{1CF6FD5B-0F69-E500-B3E3-48166A503A98}"/>
              </a:ext>
            </a:extLst>
          </p:cNvPr>
          <p:cNvSpPr txBox="1"/>
          <p:nvPr/>
        </p:nvSpPr>
        <p:spPr>
          <a:xfrm>
            <a:off x="244927" y="1591060"/>
            <a:ext cx="6389769" cy="369332"/>
          </a:xfrm>
          <a:prstGeom prst="rect">
            <a:avLst/>
          </a:prstGeom>
          <a:noFill/>
        </p:spPr>
        <p:txBody>
          <a:bodyPr wrap="square">
            <a:spAutoFit/>
          </a:bodyPr>
          <a:lstStyle/>
          <a:p>
            <a:r>
              <a:rPr lang="es-ES" sz="1800" b="1" i="1" dirty="0">
                <a:solidFill>
                  <a:srgbClr val="153553"/>
                </a:solidFill>
                <a:latin typeface="Arial" panose="020B0604020202020204" pitchFamily="34" charset="0"/>
                <a:cs typeface="Arial" panose="020B0604020202020204" pitchFamily="34" charset="0"/>
              </a:rPr>
              <a:t>“</a:t>
            </a:r>
            <a:r>
              <a:rPr lang="es-MX" sz="1800" b="1" i="1" dirty="0">
                <a:solidFill>
                  <a:srgbClr val="153553"/>
                </a:solidFill>
                <a:latin typeface="Arial" panose="020B0604020202020204" pitchFamily="34" charset="0"/>
                <a:cs typeface="Arial" panose="020B0604020202020204" pitchFamily="34" charset="0"/>
              </a:rPr>
              <a:t>Las Vacunas son Seguras, Protéjase de Enfermedades</a:t>
            </a:r>
            <a:r>
              <a:rPr lang="es-ES" sz="1800" b="1" i="1" dirty="0">
                <a:solidFill>
                  <a:srgbClr val="153553"/>
                </a:solidFill>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B25FE362-A9A2-7C89-339F-1C9FD99238A5}"/>
              </a:ext>
            </a:extLst>
          </p:cNvPr>
          <p:cNvSpPr txBox="1"/>
          <p:nvPr/>
        </p:nvSpPr>
        <p:spPr>
          <a:xfrm>
            <a:off x="627017" y="2156586"/>
            <a:ext cx="5704261" cy="307777"/>
          </a:xfrm>
          <a:prstGeom prst="rect">
            <a:avLst/>
          </a:prstGeom>
          <a:noFill/>
        </p:spPr>
        <p:txBody>
          <a:bodyPr wrap="square">
            <a:spAutoFit/>
          </a:bodyPr>
          <a:lstStyle/>
          <a:p>
            <a:r>
              <a:rPr lang="es-ES" sz="1400" b="1" dirty="0">
                <a:solidFill>
                  <a:srgbClr val="132F49"/>
                </a:solidFill>
                <a:latin typeface="Arial" panose="020B0604020202020204" pitchFamily="34" charset="0"/>
                <a:cs typeface="Arial" panose="020B0604020202020204" pitchFamily="34" charset="0"/>
              </a:rPr>
              <a:t>Quinta </a:t>
            </a:r>
            <a:r>
              <a:rPr lang="es-ES" sz="1400" dirty="0">
                <a:solidFill>
                  <a:srgbClr val="132F49"/>
                </a:solidFill>
                <a:latin typeface="Arial" panose="020B0604020202020204" pitchFamily="34" charset="0"/>
                <a:cs typeface="Arial" panose="020B0604020202020204" pitchFamily="34" charset="0"/>
              </a:rPr>
              <a:t>(noviembre 19 de 2022) </a:t>
            </a:r>
            <a:r>
              <a:rPr lang="es-ES" sz="1400" b="1" dirty="0">
                <a:solidFill>
                  <a:srgbClr val="132F49"/>
                </a:solidFill>
                <a:latin typeface="Arial" panose="020B0604020202020204" pitchFamily="34" charset="0"/>
                <a:cs typeface="Arial" panose="020B0604020202020204" pitchFamily="34" charset="0"/>
              </a:rPr>
              <a:t>y Sexta </a:t>
            </a:r>
            <a:r>
              <a:rPr lang="es-ES" sz="1400" dirty="0">
                <a:solidFill>
                  <a:srgbClr val="132F49"/>
                </a:solidFill>
                <a:latin typeface="Arial" panose="020B0604020202020204" pitchFamily="34" charset="0"/>
                <a:cs typeface="Arial" panose="020B0604020202020204" pitchFamily="34" charset="0"/>
              </a:rPr>
              <a:t>(diciembre </a:t>
            </a:r>
            <a:r>
              <a:rPr lang="es-ES" sz="1400" dirty="0">
                <a:solidFill>
                  <a:srgbClr val="FF0000"/>
                </a:solidFill>
                <a:latin typeface="Arial" panose="020B0604020202020204" pitchFamily="34" charset="0"/>
                <a:cs typeface="Arial" panose="020B0604020202020204" pitchFamily="34" charset="0"/>
              </a:rPr>
              <a:t>12 - 17 </a:t>
            </a:r>
            <a:r>
              <a:rPr lang="es-ES" sz="1400" dirty="0">
                <a:solidFill>
                  <a:srgbClr val="132F49"/>
                </a:solidFill>
                <a:latin typeface="Arial" panose="020B0604020202020204" pitchFamily="34" charset="0"/>
                <a:cs typeface="Arial" panose="020B0604020202020204" pitchFamily="34" charset="0"/>
              </a:rPr>
              <a:t>de 2022)</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34197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1515</TotalTime>
  <Words>1532</Words>
  <Application>Microsoft Office PowerPoint</Application>
  <PresentationFormat>Presentación en pantalla (4:3)</PresentationFormat>
  <Paragraphs>142</Paragraphs>
  <Slides>7</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7</vt:i4>
      </vt:variant>
    </vt:vector>
  </HeadingPairs>
  <TitlesOfParts>
    <vt:vector size="15" baseType="lpstr">
      <vt:lpstr>Arial</vt:lpstr>
      <vt:lpstr>Calibri</vt:lpstr>
      <vt:lpstr>Calibri Light</vt:lpstr>
      <vt:lpstr>Century Gothic</vt:lpstr>
      <vt:lpstr>Times New Roman</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Jornada Nacional de Vacunación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Director CIC</dc:creator>
  <cp:lastModifiedBy>MOLINERROS</cp:lastModifiedBy>
  <cp:revision>61</cp:revision>
  <cp:lastPrinted>2022-10-27T18:31:49Z</cp:lastPrinted>
  <dcterms:created xsi:type="dcterms:W3CDTF">2022-08-29T20:42:37Z</dcterms:created>
  <dcterms:modified xsi:type="dcterms:W3CDTF">2024-08-28T14:58:46Z</dcterms:modified>
</cp:coreProperties>
</file>