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sldIdLst>
    <p:sldId id="275" r:id="rId3"/>
    <p:sldId id="277" r:id="rId4"/>
    <p:sldId id="286" r:id="rId5"/>
    <p:sldId id="298" r:id="rId6"/>
    <p:sldId id="299" r:id="rId7"/>
    <p:sldId id="272" r:id="rId8"/>
    <p:sldId id="297" r:id="rId9"/>
  </p:sldIdLst>
  <p:sldSz cx="6858000" cy="9144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4ECA"/>
    <a:srgbClr val="BF5711"/>
    <a:srgbClr val="EEE800"/>
    <a:srgbClr val="FCF600"/>
    <a:srgbClr val="EAE400"/>
    <a:srgbClr val="CDC800"/>
    <a:srgbClr val="E26714"/>
    <a:srgbClr val="CC0000"/>
    <a:srgbClr val="ACD292"/>
    <a:srgbClr val="FFFF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4660"/>
  </p:normalViewPr>
  <p:slideViewPr>
    <p:cSldViewPr snapToGrid="0">
      <p:cViewPr>
        <p:scale>
          <a:sx n="90" d="100"/>
          <a:sy n="90" d="100"/>
        </p:scale>
        <p:origin x="1196" y="-112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5"/>
            <a:ext cx="5829300" cy="3183467"/>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EFC89662-FB4F-4A47-B851-B419F1E21DEF}" type="datetimeFigureOut">
              <a:rPr lang="es-MX" smtClean="0"/>
              <a:t>28/08/2024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C5A914C-A139-4859-BE0A-324D4CA3844A}" type="slidenum">
              <a:rPr lang="es-MX" smtClean="0"/>
              <a:t>‹Nº›</a:t>
            </a:fld>
            <a:endParaRPr lang="es-MX"/>
          </a:p>
        </p:txBody>
      </p:sp>
    </p:spTree>
    <p:extLst>
      <p:ext uri="{BB962C8B-B14F-4D97-AF65-F5344CB8AC3E}">
        <p14:creationId xmlns:p14="http://schemas.microsoft.com/office/powerpoint/2010/main" val="877031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FC89662-FB4F-4A47-B851-B419F1E21DEF}" type="datetimeFigureOut">
              <a:rPr lang="es-MX" smtClean="0"/>
              <a:t>28/08/2024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C5A914C-A139-4859-BE0A-324D4CA3844A}" type="slidenum">
              <a:rPr lang="es-MX" smtClean="0"/>
              <a:t>‹Nº›</a:t>
            </a:fld>
            <a:endParaRPr lang="es-MX"/>
          </a:p>
        </p:txBody>
      </p:sp>
    </p:spTree>
    <p:extLst>
      <p:ext uri="{BB962C8B-B14F-4D97-AF65-F5344CB8AC3E}">
        <p14:creationId xmlns:p14="http://schemas.microsoft.com/office/powerpoint/2010/main" val="581998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8" y="486835"/>
            <a:ext cx="1478756" cy="7749117"/>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71489" y="486835"/>
            <a:ext cx="4350544" cy="77491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FC89662-FB4F-4A47-B851-B419F1E21DEF}" type="datetimeFigureOut">
              <a:rPr lang="es-MX" smtClean="0"/>
              <a:t>28/08/2024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C5A914C-A139-4859-BE0A-324D4CA3844A}" type="slidenum">
              <a:rPr lang="es-MX" smtClean="0"/>
              <a:t>‹Nº›</a:t>
            </a:fld>
            <a:endParaRPr lang="es-MX"/>
          </a:p>
        </p:txBody>
      </p:sp>
    </p:spTree>
    <p:extLst>
      <p:ext uri="{BB962C8B-B14F-4D97-AF65-F5344CB8AC3E}">
        <p14:creationId xmlns:p14="http://schemas.microsoft.com/office/powerpoint/2010/main" val="1319330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857250" y="1496485"/>
            <a:ext cx="5143500" cy="3183467"/>
          </a:xfrm>
        </p:spPr>
        <p:txBody>
          <a:bodyPr anchor="b"/>
          <a:lstStyle>
            <a:lvl1pPr algn="ctr">
              <a:defRPr sz="3375"/>
            </a:lvl1pPr>
          </a:lstStyle>
          <a:p>
            <a:r>
              <a:rPr lang="es-ES"/>
              <a:t>Haga clic para modificar el estilo de título del patrón</a:t>
            </a:r>
            <a:endParaRPr lang="en-US"/>
          </a:p>
        </p:txBody>
      </p:sp>
      <p:sp>
        <p:nvSpPr>
          <p:cNvPr id="3" name="Subtítulo 2"/>
          <p:cNvSpPr>
            <a:spLocks noGrp="1"/>
          </p:cNvSpPr>
          <p:nvPr>
            <p:ph type="subTitle" idx="1"/>
          </p:nvPr>
        </p:nvSpPr>
        <p:spPr>
          <a:xfrm>
            <a:off x="857250" y="4802717"/>
            <a:ext cx="5143500" cy="2207683"/>
          </a:xfrm>
        </p:spPr>
        <p:txBody>
          <a:bodyPr/>
          <a:lstStyle>
            <a:lvl1pPr marL="0" indent="0" algn="ctr">
              <a:buNone/>
              <a:defRPr sz="1351"/>
            </a:lvl1pPr>
            <a:lvl2pPr marL="257168" indent="0" algn="ctr">
              <a:buNone/>
              <a:defRPr sz="1125"/>
            </a:lvl2pPr>
            <a:lvl3pPr marL="514338" indent="0" algn="ctr">
              <a:buNone/>
              <a:defRPr sz="1013"/>
            </a:lvl3pPr>
            <a:lvl4pPr marL="771506" indent="0" algn="ctr">
              <a:buNone/>
              <a:defRPr sz="900"/>
            </a:lvl4pPr>
            <a:lvl5pPr marL="1028674" indent="0" algn="ctr">
              <a:buNone/>
              <a:defRPr sz="900"/>
            </a:lvl5pPr>
            <a:lvl6pPr marL="1285843" indent="0" algn="ctr">
              <a:buNone/>
              <a:defRPr sz="900"/>
            </a:lvl6pPr>
            <a:lvl7pPr marL="1543012" indent="0" algn="ctr">
              <a:buNone/>
              <a:defRPr sz="900"/>
            </a:lvl7pPr>
            <a:lvl8pPr marL="1800180" indent="0" algn="ctr">
              <a:buNone/>
              <a:defRPr sz="900"/>
            </a:lvl8pPr>
            <a:lvl9pPr marL="2057349" indent="0" algn="ctr">
              <a:buNone/>
              <a:defRPr sz="900"/>
            </a:lvl9pPr>
          </a:lstStyle>
          <a:p>
            <a:r>
              <a:rPr lang="es-ES"/>
              <a:t>Haga clic para editar el estilo de subtítulo del patrón</a:t>
            </a:r>
            <a:endParaRPr lang="en-US"/>
          </a:p>
        </p:txBody>
      </p:sp>
      <p:sp>
        <p:nvSpPr>
          <p:cNvPr id="4" name="Marcador de fecha 3"/>
          <p:cNvSpPr>
            <a:spLocks noGrp="1"/>
          </p:cNvSpPr>
          <p:nvPr>
            <p:ph type="dt" sz="half" idx="10"/>
          </p:nvPr>
        </p:nvSpPr>
        <p:spPr/>
        <p:txBody>
          <a:bodyPr/>
          <a:lstStyle/>
          <a:p>
            <a:fld id="{E521B7CF-5003-4AA8-8E71-AEFC351961CC}" type="datetimeFigureOut">
              <a:rPr lang="en-US" smtClean="0"/>
              <a:t>8/28/2024</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3E775520-2F95-4996-AED5-E6E7BD4A4312}" type="slidenum">
              <a:rPr lang="en-US" smtClean="0"/>
              <a:t>‹Nº›</a:t>
            </a:fld>
            <a:endParaRPr lang="en-US" dirty="0"/>
          </a:p>
        </p:txBody>
      </p:sp>
    </p:spTree>
    <p:extLst>
      <p:ext uri="{BB962C8B-B14F-4D97-AF65-F5344CB8AC3E}">
        <p14:creationId xmlns:p14="http://schemas.microsoft.com/office/powerpoint/2010/main" val="12618472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E521B7CF-5003-4AA8-8E71-AEFC351961CC}" type="datetimeFigureOut">
              <a:rPr lang="en-US" smtClean="0"/>
              <a:t>8/28/2024</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3E775520-2F95-4996-AED5-E6E7BD4A4312}" type="slidenum">
              <a:rPr lang="en-US" smtClean="0"/>
              <a:t>‹Nº›</a:t>
            </a:fld>
            <a:endParaRPr lang="en-US" dirty="0"/>
          </a:p>
        </p:txBody>
      </p:sp>
    </p:spTree>
    <p:extLst>
      <p:ext uri="{BB962C8B-B14F-4D97-AF65-F5344CB8AC3E}">
        <p14:creationId xmlns:p14="http://schemas.microsoft.com/office/powerpoint/2010/main" val="2552201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467917" y="2279653"/>
            <a:ext cx="5915025" cy="3803649"/>
          </a:xfrm>
        </p:spPr>
        <p:txBody>
          <a:bodyPr anchor="b"/>
          <a:lstStyle>
            <a:lvl1pPr>
              <a:defRPr sz="3375"/>
            </a:lvl1pPr>
          </a:lstStyle>
          <a:p>
            <a:r>
              <a:rPr lang="es-ES"/>
              <a:t>Haga clic para modificar el estilo de título del patrón</a:t>
            </a:r>
            <a:endParaRPr lang="en-US"/>
          </a:p>
        </p:txBody>
      </p:sp>
      <p:sp>
        <p:nvSpPr>
          <p:cNvPr id="3" name="Marcador de texto 2"/>
          <p:cNvSpPr>
            <a:spLocks noGrp="1"/>
          </p:cNvSpPr>
          <p:nvPr>
            <p:ph type="body" idx="1"/>
          </p:nvPr>
        </p:nvSpPr>
        <p:spPr>
          <a:xfrm>
            <a:off x="467917" y="6119286"/>
            <a:ext cx="5915025" cy="2000249"/>
          </a:xfrm>
        </p:spPr>
        <p:txBody>
          <a:bodyPr/>
          <a:lstStyle>
            <a:lvl1pPr marL="0" indent="0">
              <a:buNone/>
              <a:defRPr sz="1351">
                <a:solidFill>
                  <a:schemeClr val="tx1">
                    <a:tint val="75000"/>
                  </a:schemeClr>
                </a:solidFill>
              </a:defRPr>
            </a:lvl1pPr>
            <a:lvl2pPr marL="257168" indent="0">
              <a:buNone/>
              <a:defRPr sz="1125">
                <a:solidFill>
                  <a:schemeClr val="tx1">
                    <a:tint val="75000"/>
                  </a:schemeClr>
                </a:solidFill>
              </a:defRPr>
            </a:lvl2pPr>
            <a:lvl3pPr marL="514338" indent="0">
              <a:buNone/>
              <a:defRPr sz="1013">
                <a:solidFill>
                  <a:schemeClr val="tx1">
                    <a:tint val="75000"/>
                  </a:schemeClr>
                </a:solidFill>
              </a:defRPr>
            </a:lvl3pPr>
            <a:lvl4pPr marL="771506" indent="0">
              <a:buNone/>
              <a:defRPr sz="900">
                <a:solidFill>
                  <a:schemeClr val="tx1">
                    <a:tint val="75000"/>
                  </a:schemeClr>
                </a:solidFill>
              </a:defRPr>
            </a:lvl4pPr>
            <a:lvl5pPr marL="1028674" indent="0">
              <a:buNone/>
              <a:defRPr sz="900">
                <a:solidFill>
                  <a:schemeClr val="tx1">
                    <a:tint val="75000"/>
                  </a:schemeClr>
                </a:solidFill>
              </a:defRPr>
            </a:lvl5pPr>
            <a:lvl6pPr marL="1285843" indent="0">
              <a:buNone/>
              <a:defRPr sz="900">
                <a:solidFill>
                  <a:schemeClr val="tx1">
                    <a:tint val="75000"/>
                  </a:schemeClr>
                </a:solidFill>
              </a:defRPr>
            </a:lvl6pPr>
            <a:lvl7pPr marL="1543012" indent="0">
              <a:buNone/>
              <a:defRPr sz="900">
                <a:solidFill>
                  <a:schemeClr val="tx1">
                    <a:tint val="75000"/>
                  </a:schemeClr>
                </a:solidFill>
              </a:defRPr>
            </a:lvl7pPr>
            <a:lvl8pPr marL="1800180" indent="0">
              <a:buNone/>
              <a:defRPr sz="900">
                <a:solidFill>
                  <a:schemeClr val="tx1">
                    <a:tint val="75000"/>
                  </a:schemeClr>
                </a:solidFill>
              </a:defRPr>
            </a:lvl8pPr>
            <a:lvl9pPr marL="2057349" indent="0">
              <a:buNone/>
              <a:defRPr sz="9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E521B7CF-5003-4AA8-8E71-AEFC351961CC}" type="datetimeFigureOut">
              <a:rPr lang="en-US" smtClean="0"/>
              <a:t>8/28/2024</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3E775520-2F95-4996-AED5-E6E7BD4A4312}" type="slidenum">
              <a:rPr lang="en-US" smtClean="0"/>
              <a:t>‹Nº›</a:t>
            </a:fld>
            <a:endParaRPr lang="en-US" dirty="0"/>
          </a:p>
        </p:txBody>
      </p:sp>
    </p:spTree>
    <p:extLst>
      <p:ext uri="{BB962C8B-B14F-4D97-AF65-F5344CB8AC3E}">
        <p14:creationId xmlns:p14="http://schemas.microsoft.com/office/powerpoint/2010/main" val="2763561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471488" y="2434167"/>
            <a:ext cx="2914650" cy="5801784"/>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3471863" y="2434167"/>
            <a:ext cx="2914650" cy="5801784"/>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p:cNvSpPr>
            <a:spLocks noGrp="1"/>
          </p:cNvSpPr>
          <p:nvPr>
            <p:ph type="dt" sz="half" idx="10"/>
          </p:nvPr>
        </p:nvSpPr>
        <p:spPr/>
        <p:txBody>
          <a:bodyPr/>
          <a:lstStyle/>
          <a:p>
            <a:fld id="{E521B7CF-5003-4AA8-8E71-AEFC351961CC}" type="datetimeFigureOut">
              <a:rPr lang="en-US" smtClean="0"/>
              <a:t>8/28/2024</a:t>
            </a:fld>
            <a:endParaRPr lang="en-US" dirty="0"/>
          </a:p>
        </p:txBody>
      </p:sp>
      <p:sp>
        <p:nvSpPr>
          <p:cNvPr id="6" name="Marcador de pie de página 5"/>
          <p:cNvSpPr>
            <a:spLocks noGrp="1"/>
          </p:cNvSpPr>
          <p:nvPr>
            <p:ph type="ftr" sz="quarter" idx="11"/>
          </p:nvPr>
        </p:nvSpPr>
        <p:spPr/>
        <p:txBody>
          <a:bodyPr/>
          <a:lstStyle/>
          <a:p>
            <a:endParaRPr lang="en-US" dirty="0"/>
          </a:p>
        </p:txBody>
      </p:sp>
      <p:sp>
        <p:nvSpPr>
          <p:cNvPr id="7" name="Marcador de número de diapositiva 6"/>
          <p:cNvSpPr>
            <a:spLocks noGrp="1"/>
          </p:cNvSpPr>
          <p:nvPr>
            <p:ph type="sldNum" sz="quarter" idx="12"/>
          </p:nvPr>
        </p:nvSpPr>
        <p:spPr/>
        <p:txBody>
          <a:bodyPr/>
          <a:lstStyle/>
          <a:p>
            <a:fld id="{3E775520-2F95-4996-AED5-E6E7BD4A4312}" type="slidenum">
              <a:rPr lang="en-US" smtClean="0"/>
              <a:t>‹Nº›</a:t>
            </a:fld>
            <a:endParaRPr lang="en-US" dirty="0"/>
          </a:p>
        </p:txBody>
      </p:sp>
    </p:spTree>
    <p:extLst>
      <p:ext uri="{BB962C8B-B14F-4D97-AF65-F5344CB8AC3E}">
        <p14:creationId xmlns:p14="http://schemas.microsoft.com/office/powerpoint/2010/main" val="731986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72382" y="486836"/>
            <a:ext cx="5915025" cy="1767417"/>
          </a:xfrm>
        </p:spPr>
        <p:txBody>
          <a:bodyPr/>
          <a:lstStyle/>
          <a:p>
            <a:r>
              <a:rPr lang="es-ES"/>
              <a:t>Haga clic para modificar el estilo de título del patrón</a:t>
            </a:r>
            <a:endParaRPr lang="en-US"/>
          </a:p>
        </p:txBody>
      </p:sp>
      <p:sp>
        <p:nvSpPr>
          <p:cNvPr id="3" name="Marcador de texto 2"/>
          <p:cNvSpPr>
            <a:spLocks noGrp="1"/>
          </p:cNvSpPr>
          <p:nvPr>
            <p:ph type="body" idx="1"/>
          </p:nvPr>
        </p:nvSpPr>
        <p:spPr>
          <a:xfrm>
            <a:off x="472381" y="2241552"/>
            <a:ext cx="2901255" cy="1098549"/>
          </a:xfrm>
        </p:spPr>
        <p:txBody>
          <a:bodyPr anchor="b"/>
          <a:lstStyle>
            <a:lvl1pPr marL="0" indent="0">
              <a:buNone/>
              <a:defRPr sz="1351" b="1"/>
            </a:lvl1pPr>
            <a:lvl2pPr marL="257168" indent="0">
              <a:buNone/>
              <a:defRPr sz="1125" b="1"/>
            </a:lvl2pPr>
            <a:lvl3pPr marL="514338" indent="0">
              <a:buNone/>
              <a:defRPr sz="1013" b="1"/>
            </a:lvl3pPr>
            <a:lvl4pPr marL="771506" indent="0">
              <a:buNone/>
              <a:defRPr sz="900" b="1"/>
            </a:lvl4pPr>
            <a:lvl5pPr marL="1028674" indent="0">
              <a:buNone/>
              <a:defRPr sz="900" b="1"/>
            </a:lvl5pPr>
            <a:lvl6pPr marL="1285843" indent="0">
              <a:buNone/>
              <a:defRPr sz="900" b="1"/>
            </a:lvl6pPr>
            <a:lvl7pPr marL="1543012" indent="0">
              <a:buNone/>
              <a:defRPr sz="900" b="1"/>
            </a:lvl7pPr>
            <a:lvl8pPr marL="1800180" indent="0">
              <a:buNone/>
              <a:defRPr sz="900" b="1"/>
            </a:lvl8pPr>
            <a:lvl9pPr marL="2057349" indent="0">
              <a:buNone/>
              <a:defRPr sz="900" b="1"/>
            </a:lvl9pPr>
          </a:lstStyle>
          <a:p>
            <a:pPr lvl="0"/>
            <a:r>
              <a:rPr lang="es-ES"/>
              <a:t>Editar el estilo de texto del patrón</a:t>
            </a:r>
          </a:p>
        </p:txBody>
      </p:sp>
      <p:sp>
        <p:nvSpPr>
          <p:cNvPr id="4" name="Marcador de contenido 3"/>
          <p:cNvSpPr>
            <a:spLocks noGrp="1"/>
          </p:cNvSpPr>
          <p:nvPr>
            <p:ph sz="half" idx="2"/>
          </p:nvPr>
        </p:nvSpPr>
        <p:spPr>
          <a:xfrm>
            <a:off x="472381" y="3340100"/>
            <a:ext cx="2901255" cy="4912784"/>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3471864" y="2241552"/>
            <a:ext cx="2915543" cy="1098549"/>
          </a:xfrm>
        </p:spPr>
        <p:txBody>
          <a:bodyPr anchor="b"/>
          <a:lstStyle>
            <a:lvl1pPr marL="0" indent="0">
              <a:buNone/>
              <a:defRPr sz="1351" b="1"/>
            </a:lvl1pPr>
            <a:lvl2pPr marL="257168" indent="0">
              <a:buNone/>
              <a:defRPr sz="1125" b="1"/>
            </a:lvl2pPr>
            <a:lvl3pPr marL="514338" indent="0">
              <a:buNone/>
              <a:defRPr sz="1013" b="1"/>
            </a:lvl3pPr>
            <a:lvl4pPr marL="771506" indent="0">
              <a:buNone/>
              <a:defRPr sz="900" b="1"/>
            </a:lvl4pPr>
            <a:lvl5pPr marL="1028674" indent="0">
              <a:buNone/>
              <a:defRPr sz="900" b="1"/>
            </a:lvl5pPr>
            <a:lvl6pPr marL="1285843" indent="0">
              <a:buNone/>
              <a:defRPr sz="900" b="1"/>
            </a:lvl6pPr>
            <a:lvl7pPr marL="1543012" indent="0">
              <a:buNone/>
              <a:defRPr sz="900" b="1"/>
            </a:lvl7pPr>
            <a:lvl8pPr marL="1800180" indent="0">
              <a:buNone/>
              <a:defRPr sz="900" b="1"/>
            </a:lvl8pPr>
            <a:lvl9pPr marL="2057349" indent="0">
              <a:buNone/>
              <a:defRPr sz="900" b="1"/>
            </a:lvl9pPr>
          </a:lstStyle>
          <a:p>
            <a:pPr lvl="0"/>
            <a:r>
              <a:rPr lang="es-ES"/>
              <a:t>Editar el estilo de texto del patrón</a:t>
            </a:r>
          </a:p>
        </p:txBody>
      </p:sp>
      <p:sp>
        <p:nvSpPr>
          <p:cNvPr id="6" name="Marcador de contenido 5"/>
          <p:cNvSpPr>
            <a:spLocks noGrp="1"/>
          </p:cNvSpPr>
          <p:nvPr>
            <p:ph sz="quarter" idx="4"/>
          </p:nvPr>
        </p:nvSpPr>
        <p:spPr>
          <a:xfrm>
            <a:off x="3471864" y="3340100"/>
            <a:ext cx="2915543" cy="4912784"/>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p:cNvSpPr>
            <a:spLocks noGrp="1"/>
          </p:cNvSpPr>
          <p:nvPr>
            <p:ph type="dt" sz="half" idx="10"/>
          </p:nvPr>
        </p:nvSpPr>
        <p:spPr/>
        <p:txBody>
          <a:bodyPr/>
          <a:lstStyle/>
          <a:p>
            <a:fld id="{E521B7CF-5003-4AA8-8E71-AEFC351961CC}" type="datetimeFigureOut">
              <a:rPr lang="en-US" smtClean="0"/>
              <a:t>8/28/2024</a:t>
            </a:fld>
            <a:endParaRPr lang="en-US" dirty="0"/>
          </a:p>
        </p:txBody>
      </p:sp>
      <p:sp>
        <p:nvSpPr>
          <p:cNvPr id="8" name="Marcador de pie de página 7"/>
          <p:cNvSpPr>
            <a:spLocks noGrp="1"/>
          </p:cNvSpPr>
          <p:nvPr>
            <p:ph type="ftr" sz="quarter" idx="11"/>
          </p:nvPr>
        </p:nvSpPr>
        <p:spPr/>
        <p:txBody>
          <a:bodyPr/>
          <a:lstStyle/>
          <a:p>
            <a:endParaRPr lang="en-US" dirty="0"/>
          </a:p>
        </p:txBody>
      </p:sp>
      <p:sp>
        <p:nvSpPr>
          <p:cNvPr id="9" name="Marcador de número de diapositiva 8"/>
          <p:cNvSpPr>
            <a:spLocks noGrp="1"/>
          </p:cNvSpPr>
          <p:nvPr>
            <p:ph type="sldNum" sz="quarter" idx="12"/>
          </p:nvPr>
        </p:nvSpPr>
        <p:spPr/>
        <p:txBody>
          <a:bodyPr/>
          <a:lstStyle/>
          <a:p>
            <a:fld id="{3E775520-2F95-4996-AED5-E6E7BD4A4312}" type="slidenum">
              <a:rPr lang="en-US" smtClean="0"/>
              <a:t>‹Nº›</a:t>
            </a:fld>
            <a:endParaRPr lang="en-US" dirty="0"/>
          </a:p>
        </p:txBody>
      </p:sp>
    </p:spTree>
    <p:extLst>
      <p:ext uri="{BB962C8B-B14F-4D97-AF65-F5344CB8AC3E}">
        <p14:creationId xmlns:p14="http://schemas.microsoft.com/office/powerpoint/2010/main" val="25861145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fecha 2"/>
          <p:cNvSpPr>
            <a:spLocks noGrp="1"/>
          </p:cNvSpPr>
          <p:nvPr>
            <p:ph type="dt" sz="half" idx="10"/>
          </p:nvPr>
        </p:nvSpPr>
        <p:spPr/>
        <p:txBody>
          <a:bodyPr/>
          <a:lstStyle/>
          <a:p>
            <a:fld id="{E521B7CF-5003-4AA8-8E71-AEFC351961CC}" type="datetimeFigureOut">
              <a:rPr lang="en-US" smtClean="0"/>
              <a:t>8/28/2024</a:t>
            </a:fld>
            <a:endParaRPr lang="en-US" dirty="0"/>
          </a:p>
        </p:txBody>
      </p:sp>
      <p:sp>
        <p:nvSpPr>
          <p:cNvPr id="4" name="Marcador de pie de página 3"/>
          <p:cNvSpPr>
            <a:spLocks noGrp="1"/>
          </p:cNvSpPr>
          <p:nvPr>
            <p:ph type="ftr" sz="quarter" idx="11"/>
          </p:nvPr>
        </p:nvSpPr>
        <p:spPr/>
        <p:txBody>
          <a:bodyPr/>
          <a:lstStyle/>
          <a:p>
            <a:endParaRPr lang="en-US" dirty="0"/>
          </a:p>
        </p:txBody>
      </p:sp>
      <p:sp>
        <p:nvSpPr>
          <p:cNvPr id="5" name="Marcador de número de diapositiva 4"/>
          <p:cNvSpPr>
            <a:spLocks noGrp="1"/>
          </p:cNvSpPr>
          <p:nvPr>
            <p:ph type="sldNum" sz="quarter" idx="12"/>
          </p:nvPr>
        </p:nvSpPr>
        <p:spPr/>
        <p:txBody>
          <a:bodyPr/>
          <a:lstStyle/>
          <a:p>
            <a:fld id="{3E775520-2F95-4996-AED5-E6E7BD4A4312}" type="slidenum">
              <a:rPr lang="en-US" smtClean="0"/>
              <a:t>‹Nº›</a:t>
            </a:fld>
            <a:endParaRPr lang="en-US" dirty="0"/>
          </a:p>
        </p:txBody>
      </p:sp>
    </p:spTree>
    <p:extLst>
      <p:ext uri="{BB962C8B-B14F-4D97-AF65-F5344CB8AC3E}">
        <p14:creationId xmlns:p14="http://schemas.microsoft.com/office/powerpoint/2010/main" val="33783261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521B7CF-5003-4AA8-8E71-AEFC351961CC}" type="datetimeFigureOut">
              <a:rPr lang="en-US" smtClean="0"/>
              <a:t>8/28/2024</a:t>
            </a:fld>
            <a:endParaRPr lang="en-US" dirty="0"/>
          </a:p>
        </p:txBody>
      </p:sp>
      <p:sp>
        <p:nvSpPr>
          <p:cNvPr id="3" name="Marcador de pie de página 2"/>
          <p:cNvSpPr>
            <a:spLocks noGrp="1"/>
          </p:cNvSpPr>
          <p:nvPr>
            <p:ph type="ftr" sz="quarter" idx="11"/>
          </p:nvPr>
        </p:nvSpPr>
        <p:spPr/>
        <p:txBody>
          <a:bodyPr/>
          <a:lstStyle/>
          <a:p>
            <a:endParaRPr lang="en-US" dirty="0"/>
          </a:p>
        </p:txBody>
      </p:sp>
      <p:sp>
        <p:nvSpPr>
          <p:cNvPr id="4" name="Marcador de número de diapositiva 3"/>
          <p:cNvSpPr>
            <a:spLocks noGrp="1"/>
          </p:cNvSpPr>
          <p:nvPr>
            <p:ph type="sldNum" sz="quarter" idx="12"/>
          </p:nvPr>
        </p:nvSpPr>
        <p:spPr/>
        <p:txBody>
          <a:bodyPr/>
          <a:lstStyle/>
          <a:p>
            <a:fld id="{3E775520-2F95-4996-AED5-E6E7BD4A4312}" type="slidenum">
              <a:rPr lang="en-US" smtClean="0"/>
              <a:t>‹Nº›</a:t>
            </a:fld>
            <a:endParaRPr lang="en-US" dirty="0"/>
          </a:p>
        </p:txBody>
      </p:sp>
    </p:spTree>
    <p:extLst>
      <p:ext uri="{BB962C8B-B14F-4D97-AF65-F5344CB8AC3E}">
        <p14:creationId xmlns:p14="http://schemas.microsoft.com/office/powerpoint/2010/main" val="17246018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72382" y="609600"/>
            <a:ext cx="2211883" cy="2133600"/>
          </a:xfrm>
        </p:spPr>
        <p:txBody>
          <a:bodyPr anchor="b"/>
          <a:lstStyle>
            <a:lvl1pPr>
              <a:defRPr sz="1800"/>
            </a:lvl1pPr>
          </a:lstStyle>
          <a:p>
            <a:r>
              <a:rPr lang="es-ES"/>
              <a:t>Haga clic para modificar el estilo de título del patrón</a:t>
            </a:r>
            <a:endParaRPr lang="en-US"/>
          </a:p>
        </p:txBody>
      </p:sp>
      <p:sp>
        <p:nvSpPr>
          <p:cNvPr id="3" name="Marcador de contenido 2"/>
          <p:cNvSpPr>
            <a:spLocks noGrp="1"/>
          </p:cNvSpPr>
          <p:nvPr>
            <p:ph idx="1"/>
          </p:nvPr>
        </p:nvSpPr>
        <p:spPr>
          <a:xfrm>
            <a:off x="2915544" y="1316569"/>
            <a:ext cx="3471863" cy="6498167"/>
          </a:xfrm>
        </p:spPr>
        <p:txBody>
          <a:bodyPr/>
          <a:lstStyle>
            <a:lvl1pPr>
              <a:defRPr sz="1800"/>
            </a:lvl1pPr>
            <a:lvl2pPr>
              <a:defRPr sz="1575"/>
            </a:lvl2pPr>
            <a:lvl3pPr>
              <a:defRPr sz="1351"/>
            </a:lvl3pPr>
            <a:lvl4pPr>
              <a:defRPr sz="1125"/>
            </a:lvl4pPr>
            <a:lvl5pPr>
              <a:defRPr sz="1125"/>
            </a:lvl5pPr>
            <a:lvl6pPr>
              <a:defRPr sz="1125"/>
            </a:lvl6pPr>
            <a:lvl7pPr>
              <a:defRPr sz="1125"/>
            </a:lvl7pPr>
            <a:lvl8pPr>
              <a:defRPr sz="1125"/>
            </a:lvl8pPr>
            <a:lvl9pPr>
              <a:defRPr sz="1125"/>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p:cNvSpPr>
            <a:spLocks noGrp="1"/>
          </p:cNvSpPr>
          <p:nvPr>
            <p:ph type="body" sz="half" idx="2"/>
          </p:nvPr>
        </p:nvSpPr>
        <p:spPr>
          <a:xfrm>
            <a:off x="472382" y="2743200"/>
            <a:ext cx="2211883" cy="5082117"/>
          </a:xfrm>
        </p:spPr>
        <p:txBody>
          <a:bodyPr/>
          <a:lstStyle>
            <a:lvl1pPr marL="0" indent="0">
              <a:buNone/>
              <a:defRPr sz="900"/>
            </a:lvl1pPr>
            <a:lvl2pPr marL="257168" indent="0">
              <a:buNone/>
              <a:defRPr sz="788"/>
            </a:lvl2pPr>
            <a:lvl3pPr marL="514338" indent="0">
              <a:buNone/>
              <a:defRPr sz="675"/>
            </a:lvl3pPr>
            <a:lvl4pPr marL="771506" indent="0">
              <a:buNone/>
              <a:defRPr sz="563"/>
            </a:lvl4pPr>
            <a:lvl5pPr marL="1028674" indent="0">
              <a:buNone/>
              <a:defRPr sz="563"/>
            </a:lvl5pPr>
            <a:lvl6pPr marL="1285843" indent="0">
              <a:buNone/>
              <a:defRPr sz="563"/>
            </a:lvl6pPr>
            <a:lvl7pPr marL="1543012" indent="0">
              <a:buNone/>
              <a:defRPr sz="563"/>
            </a:lvl7pPr>
            <a:lvl8pPr marL="1800180" indent="0">
              <a:buNone/>
              <a:defRPr sz="563"/>
            </a:lvl8pPr>
            <a:lvl9pPr marL="2057349" indent="0">
              <a:buNone/>
              <a:defRPr sz="563"/>
            </a:lvl9pPr>
          </a:lstStyle>
          <a:p>
            <a:pPr lvl="0"/>
            <a:r>
              <a:rPr lang="es-ES"/>
              <a:t>Editar el estilo de texto del patrón</a:t>
            </a:r>
          </a:p>
        </p:txBody>
      </p:sp>
      <p:sp>
        <p:nvSpPr>
          <p:cNvPr id="5" name="Marcador de fecha 4"/>
          <p:cNvSpPr>
            <a:spLocks noGrp="1"/>
          </p:cNvSpPr>
          <p:nvPr>
            <p:ph type="dt" sz="half" idx="10"/>
          </p:nvPr>
        </p:nvSpPr>
        <p:spPr/>
        <p:txBody>
          <a:bodyPr/>
          <a:lstStyle/>
          <a:p>
            <a:fld id="{E521B7CF-5003-4AA8-8E71-AEFC351961CC}" type="datetimeFigureOut">
              <a:rPr lang="en-US" smtClean="0"/>
              <a:t>8/28/2024</a:t>
            </a:fld>
            <a:endParaRPr lang="en-US" dirty="0"/>
          </a:p>
        </p:txBody>
      </p:sp>
      <p:sp>
        <p:nvSpPr>
          <p:cNvPr id="6" name="Marcador de pie de página 5"/>
          <p:cNvSpPr>
            <a:spLocks noGrp="1"/>
          </p:cNvSpPr>
          <p:nvPr>
            <p:ph type="ftr" sz="quarter" idx="11"/>
          </p:nvPr>
        </p:nvSpPr>
        <p:spPr/>
        <p:txBody>
          <a:bodyPr/>
          <a:lstStyle/>
          <a:p>
            <a:endParaRPr lang="en-US" dirty="0"/>
          </a:p>
        </p:txBody>
      </p:sp>
      <p:sp>
        <p:nvSpPr>
          <p:cNvPr id="7" name="Marcador de número de diapositiva 6"/>
          <p:cNvSpPr>
            <a:spLocks noGrp="1"/>
          </p:cNvSpPr>
          <p:nvPr>
            <p:ph type="sldNum" sz="quarter" idx="12"/>
          </p:nvPr>
        </p:nvSpPr>
        <p:spPr/>
        <p:txBody>
          <a:bodyPr/>
          <a:lstStyle/>
          <a:p>
            <a:fld id="{3E775520-2F95-4996-AED5-E6E7BD4A4312}" type="slidenum">
              <a:rPr lang="en-US" smtClean="0"/>
              <a:t>‹Nº›</a:t>
            </a:fld>
            <a:endParaRPr lang="en-US" dirty="0"/>
          </a:p>
        </p:txBody>
      </p:sp>
    </p:spTree>
    <p:extLst>
      <p:ext uri="{BB962C8B-B14F-4D97-AF65-F5344CB8AC3E}">
        <p14:creationId xmlns:p14="http://schemas.microsoft.com/office/powerpoint/2010/main" val="3769835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FC89662-FB4F-4A47-B851-B419F1E21DEF}" type="datetimeFigureOut">
              <a:rPr lang="es-MX" smtClean="0"/>
              <a:t>28/08/2024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C5A914C-A139-4859-BE0A-324D4CA3844A}" type="slidenum">
              <a:rPr lang="es-MX" smtClean="0"/>
              <a:t>‹Nº›</a:t>
            </a:fld>
            <a:endParaRPr lang="es-MX"/>
          </a:p>
        </p:txBody>
      </p:sp>
    </p:spTree>
    <p:extLst>
      <p:ext uri="{BB962C8B-B14F-4D97-AF65-F5344CB8AC3E}">
        <p14:creationId xmlns:p14="http://schemas.microsoft.com/office/powerpoint/2010/main" val="10717336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72382" y="609600"/>
            <a:ext cx="2211883" cy="2133600"/>
          </a:xfrm>
        </p:spPr>
        <p:txBody>
          <a:bodyPr anchor="b"/>
          <a:lstStyle>
            <a:lvl1pPr>
              <a:defRPr sz="1800"/>
            </a:lvl1pPr>
          </a:lstStyle>
          <a:p>
            <a:r>
              <a:rPr lang="es-ES"/>
              <a:t>Haga clic para modificar el estilo de título del patrón</a:t>
            </a:r>
            <a:endParaRPr lang="en-US"/>
          </a:p>
        </p:txBody>
      </p:sp>
      <p:sp>
        <p:nvSpPr>
          <p:cNvPr id="3" name="Marcador de posición de imagen 2"/>
          <p:cNvSpPr>
            <a:spLocks noGrp="1"/>
          </p:cNvSpPr>
          <p:nvPr>
            <p:ph type="pic" idx="1"/>
          </p:nvPr>
        </p:nvSpPr>
        <p:spPr>
          <a:xfrm>
            <a:off x="2915544" y="1316569"/>
            <a:ext cx="3471863" cy="6498167"/>
          </a:xfrm>
        </p:spPr>
        <p:txBody>
          <a:bodyPr/>
          <a:lstStyle>
            <a:lvl1pPr marL="0" indent="0">
              <a:buNone/>
              <a:defRPr sz="1800"/>
            </a:lvl1pPr>
            <a:lvl2pPr marL="257168" indent="0">
              <a:buNone/>
              <a:defRPr sz="1575"/>
            </a:lvl2pPr>
            <a:lvl3pPr marL="514338" indent="0">
              <a:buNone/>
              <a:defRPr sz="1351"/>
            </a:lvl3pPr>
            <a:lvl4pPr marL="771506" indent="0">
              <a:buNone/>
              <a:defRPr sz="1125"/>
            </a:lvl4pPr>
            <a:lvl5pPr marL="1028674" indent="0">
              <a:buNone/>
              <a:defRPr sz="1125"/>
            </a:lvl5pPr>
            <a:lvl6pPr marL="1285843" indent="0">
              <a:buNone/>
              <a:defRPr sz="1125"/>
            </a:lvl6pPr>
            <a:lvl7pPr marL="1543012" indent="0">
              <a:buNone/>
              <a:defRPr sz="1125"/>
            </a:lvl7pPr>
            <a:lvl8pPr marL="1800180" indent="0">
              <a:buNone/>
              <a:defRPr sz="1125"/>
            </a:lvl8pPr>
            <a:lvl9pPr marL="2057349" indent="0">
              <a:buNone/>
              <a:defRPr sz="1125"/>
            </a:lvl9pPr>
          </a:lstStyle>
          <a:p>
            <a:endParaRPr lang="en-US" dirty="0"/>
          </a:p>
        </p:txBody>
      </p:sp>
      <p:sp>
        <p:nvSpPr>
          <p:cNvPr id="4" name="Marcador de texto 3"/>
          <p:cNvSpPr>
            <a:spLocks noGrp="1"/>
          </p:cNvSpPr>
          <p:nvPr>
            <p:ph type="body" sz="half" idx="2"/>
          </p:nvPr>
        </p:nvSpPr>
        <p:spPr>
          <a:xfrm>
            <a:off x="472382" y="2743200"/>
            <a:ext cx="2211883" cy="5082117"/>
          </a:xfrm>
        </p:spPr>
        <p:txBody>
          <a:bodyPr/>
          <a:lstStyle>
            <a:lvl1pPr marL="0" indent="0">
              <a:buNone/>
              <a:defRPr sz="900"/>
            </a:lvl1pPr>
            <a:lvl2pPr marL="257168" indent="0">
              <a:buNone/>
              <a:defRPr sz="788"/>
            </a:lvl2pPr>
            <a:lvl3pPr marL="514338" indent="0">
              <a:buNone/>
              <a:defRPr sz="675"/>
            </a:lvl3pPr>
            <a:lvl4pPr marL="771506" indent="0">
              <a:buNone/>
              <a:defRPr sz="563"/>
            </a:lvl4pPr>
            <a:lvl5pPr marL="1028674" indent="0">
              <a:buNone/>
              <a:defRPr sz="563"/>
            </a:lvl5pPr>
            <a:lvl6pPr marL="1285843" indent="0">
              <a:buNone/>
              <a:defRPr sz="563"/>
            </a:lvl6pPr>
            <a:lvl7pPr marL="1543012" indent="0">
              <a:buNone/>
              <a:defRPr sz="563"/>
            </a:lvl7pPr>
            <a:lvl8pPr marL="1800180" indent="0">
              <a:buNone/>
              <a:defRPr sz="563"/>
            </a:lvl8pPr>
            <a:lvl9pPr marL="2057349" indent="0">
              <a:buNone/>
              <a:defRPr sz="563"/>
            </a:lvl9pPr>
          </a:lstStyle>
          <a:p>
            <a:pPr lvl="0"/>
            <a:r>
              <a:rPr lang="es-ES"/>
              <a:t>Editar el estilo de texto del patrón</a:t>
            </a:r>
          </a:p>
        </p:txBody>
      </p:sp>
      <p:sp>
        <p:nvSpPr>
          <p:cNvPr id="5" name="Marcador de fecha 4"/>
          <p:cNvSpPr>
            <a:spLocks noGrp="1"/>
          </p:cNvSpPr>
          <p:nvPr>
            <p:ph type="dt" sz="half" idx="10"/>
          </p:nvPr>
        </p:nvSpPr>
        <p:spPr/>
        <p:txBody>
          <a:bodyPr/>
          <a:lstStyle/>
          <a:p>
            <a:fld id="{E521B7CF-5003-4AA8-8E71-AEFC351961CC}" type="datetimeFigureOut">
              <a:rPr lang="en-US" smtClean="0"/>
              <a:t>8/28/2024</a:t>
            </a:fld>
            <a:endParaRPr lang="en-US" dirty="0"/>
          </a:p>
        </p:txBody>
      </p:sp>
      <p:sp>
        <p:nvSpPr>
          <p:cNvPr id="6" name="Marcador de pie de página 5"/>
          <p:cNvSpPr>
            <a:spLocks noGrp="1"/>
          </p:cNvSpPr>
          <p:nvPr>
            <p:ph type="ftr" sz="quarter" idx="11"/>
          </p:nvPr>
        </p:nvSpPr>
        <p:spPr/>
        <p:txBody>
          <a:bodyPr/>
          <a:lstStyle/>
          <a:p>
            <a:endParaRPr lang="en-US" dirty="0"/>
          </a:p>
        </p:txBody>
      </p:sp>
      <p:sp>
        <p:nvSpPr>
          <p:cNvPr id="7" name="Marcador de número de diapositiva 6"/>
          <p:cNvSpPr>
            <a:spLocks noGrp="1"/>
          </p:cNvSpPr>
          <p:nvPr>
            <p:ph type="sldNum" sz="quarter" idx="12"/>
          </p:nvPr>
        </p:nvSpPr>
        <p:spPr/>
        <p:txBody>
          <a:bodyPr/>
          <a:lstStyle/>
          <a:p>
            <a:fld id="{3E775520-2F95-4996-AED5-E6E7BD4A4312}" type="slidenum">
              <a:rPr lang="en-US" smtClean="0"/>
              <a:t>‹Nº›</a:t>
            </a:fld>
            <a:endParaRPr lang="en-US" dirty="0"/>
          </a:p>
        </p:txBody>
      </p:sp>
    </p:spTree>
    <p:extLst>
      <p:ext uri="{BB962C8B-B14F-4D97-AF65-F5344CB8AC3E}">
        <p14:creationId xmlns:p14="http://schemas.microsoft.com/office/powerpoint/2010/main" val="22247539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E521B7CF-5003-4AA8-8E71-AEFC351961CC}" type="datetimeFigureOut">
              <a:rPr lang="en-US" smtClean="0"/>
              <a:t>8/28/2024</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3E775520-2F95-4996-AED5-E6E7BD4A4312}" type="slidenum">
              <a:rPr lang="en-US" smtClean="0"/>
              <a:t>‹Nº›</a:t>
            </a:fld>
            <a:endParaRPr lang="en-US" dirty="0"/>
          </a:p>
        </p:txBody>
      </p:sp>
    </p:spTree>
    <p:extLst>
      <p:ext uri="{BB962C8B-B14F-4D97-AF65-F5344CB8AC3E}">
        <p14:creationId xmlns:p14="http://schemas.microsoft.com/office/powerpoint/2010/main" val="39119914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4907757" y="486835"/>
            <a:ext cx="1478756" cy="7749117"/>
          </a:xfrm>
        </p:spPr>
        <p:txBody>
          <a:bodyPr vert="eaVert"/>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471488" y="486835"/>
            <a:ext cx="4350544" cy="7749117"/>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E521B7CF-5003-4AA8-8E71-AEFC351961CC}" type="datetimeFigureOut">
              <a:rPr lang="en-US" smtClean="0"/>
              <a:t>8/28/2024</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3E775520-2F95-4996-AED5-E6E7BD4A4312}" type="slidenum">
              <a:rPr lang="en-US" smtClean="0"/>
              <a:t>‹Nº›</a:t>
            </a:fld>
            <a:endParaRPr lang="en-US" dirty="0"/>
          </a:p>
        </p:txBody>
      </p:sp>
    </p:spTree>
    <p:extLst>
      <p:ext uri="{BB962C8B-B14F-4D97-AF65-F5344CB8AC3E}">
        <p14:creationId xmlns:p14="http://schemas.microsoft.com/office/powerpoint/2010/main" val="2677015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7" y="2279654"/>
            <a:ext cx="5915025" cy="3803649"/>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67917" y="6119288"/>
            <a:ext cx="5915025" cy="2000249"/>
          </a:xfrm>
        </p:spPr>
        <p:txBody>
          <a:bodyPr/>
          <a:lstStyle>
            <a:lvl1pPr marL="0" indent="0">
              <a:buNone/>
              <a:defRPr sz="1800">
                <a:solidFill>
                  <a:schemeClr val="tx1"/>
                </a:solidFill>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EFC89662-FB4F-4A47-B851-B419F1E21DEF}" type="datetimeFigureOut">
              <a:rPr lang="es-MX" smtClean="0"/>
              <a:t>28/08/2024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C5A914C-A139-4859-BE0A-324D4CA3844A}" type="slidenum">
              <a:rPr lang="es-MX" smtClean="0"/>
              <a:t>‹Nº›</a:t>
            </a:fld>
            <a:endParaRPr lang="es-MX"/>
          </a:p>
        </p:txBody>
      </p:sp>
    </p:spTree>
    <p:extLst>
      <p:ext uri="{BB962C8B-B14F-4D97-AF65-F5344CB8AC3E}">
        <p14:creationId xmlns:p14="http://schemas.microsoft.com/office/powerpoint/2010/main" val="3501857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FC89662-FB4F-4A47-B851-B419F1E21DEF}" type="datetimeFigureOut">
              <a:rPr lang="es-MX" smtClean="0"/>
              <a:t>28/08/2024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C5A914C-A139-4859-BE0A-324D4CA3844A}" type="slidenum">
              <a:rPr lang="es-MX" smtClean="0"/>
              <a:t>‹Nº›</a:t>
            </a:fld>
            <a:endParaRPr lang="es-MX"/>
          </a:p>
        </p:txBody>
      </p:sp>
    </p:spTree>
    <p:extLst>
      <p:ext uri="{BB962C8B-B14F-4D97-AF65-F5344CB8AC3E}">
        <p14:creationId xmlns:p14="http://schemas.microsoft.com/office/powerpoint/2010/main" val="4245564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2" y="486837"/>
            <a:ext cx="5915025" cy="176741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2381" y="2241552"/>
            <a:ext cx="2901255" cy="1098549"/>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472381" y="3340100"/>
            <a:ext cx="2901255" cy="4912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471864" y="2241552"/>
            <a:ext cx="2915543" cy="1098549"/>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3471864" y="3340100"/>
            <a:ext cx="2915543" cy="4912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FC89662-FB4F-4A47-B851-B419F1E21DEF}" type="datetimeFigureOut">
              <a:rPr lang="es-MX" smtClean="0"/>
              <a:t>28/08/2024</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6C5A914C-A139-4859-BE0A-324D4CA3844A}" type="slidenum">
              <a:rPr lang="es-MX" smtClean="0"/>
              <a:t>‹Nº›</a:t>
            </a:fld>
            <a:endParaRPr lang="es-MX"/>
          </a:p>
        </p:txBody>
      </p:sp>
    </p:spTree>
    <p:extLst>
      <p:ext uri="{BB962C8B-B14F-4D97-AF65-F5344CB8AC3E}">
        <p14:creationId xmlns:p14="http://schemas.microsoft.com/office/powerpoint/2010/main" val="2636604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FC89662-FB4F-4A47-B851-B419F1E21DEF}" type="datetimeFigureOut">
              <a:rPr lang="es-MX" smtClean="0"/>
              <a:t>28/08/2024</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6C5A914C-A139-4859-BE0A-324D4CA3844A}" type="slidenum">
              <a:rPr lang="es-MX" smtClean="0"/>
              <a:t>‹Nº›</a:t>
            </a:fld>
            <a:endParaRPr lang="es-MX"/>
          </a:p>
        </p:txBody>
      </p:sp>
    </p:spTree>
    <p:extLst>
      <p:ext uri="{BB962C8B-B14F-4D97-AF65-F5344CB8AC3E}">
        <p14:creationId xmlns:p14="http://schemas.microsoft.com/office/powerpoint/2010/main" val="2466513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C89662-FB4F-4A47-B851-B419F1E21DEF}" type="datetimeFigureOut">
              <a:rPr lang="es-MX" smtClean="0"/>
              <a:t>28/08/2024</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6C5A914C-A139-4859-BE0A-324D4CA3844A}" type="slidenum">
              <a:rPr lang="es-MX" smtClean="0"/>
              <a:t>‹Nº›</a:t>
            </a:fld>
            <a:endParaRPr lang="es-MX"/>
          </a:p>
        </p:txBody>
      </p:sp>
    </p:spTree>
    <p:extLst>
      <p:ext uri="{BB962C8B-B14F-4D97-AF65-F5344CB8AC3E}">
        <p14:creationId xmlns:p14="http://schemas.microsoft.com/office/powerpoint/2010/main" val="2555966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2915544" y="1316570"/>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FC89662-FB4F-4A47-B851-B419F1E21DEF}" type="datetimeFigureOut">
              <a:rPr lang="es-MX" smtClean="0"/>
              <a:t>28/08/2024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C5A914C-A139-4859-BE0A-324D4CA3844A}" type="slidenum">
              <a:rPr lang="es-MX" smtClean="0"/>
              <a:t>‹Nº›</a:t>
            </a:fld>
            <a:endParaRPr lang="es-MX"/>
          </a:p>
        </p:txBody>
      </p:sp>
    </p:spTree>
    <p:extLst>
      <p:ext uri="{BB962C8B-B14F-4D97-AF65-F5344CB8AC3E}">
        <p14:creationId xmlns:p14="http://schemas.microsoft.com/office/powerpoint/2010/main" val="2771785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915544" y="1316570"/>
            <a:ext cx="3471863" cy="6498167"/>
          </a:xfrm>
        </p:spPr>
        <p:txBody>
          <a:bodyPr anchor="t"/>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FC89662-FB4F-4A47-B851-B419F1E21DEF}" type="datetimeFigureOut">
              <a:rPr lang="es-MX" smtClean="0"/>
              <a:t>28/08/2024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C5A914C-A139-4859-BE0A-324D4CA3844A}" type="slidenum">
              <a:rPr lang="es-MX" smtClean="0"/>
              <a:t>‹Nº›</a:t>
            </a:fld>
            <a:endParaRPr lang="es-MX"/>
          </a:p>
        </p:txBody>
      </p:sp>
    </p:spTree>
    <p:extLst>
      <p:ext uri="{BB962C8B-B14F-4D97-AF65-F5344CB8AC3E}">
        <p14:creationId xmlns:p14="http://schemas.microsoft.com/office/powerpoint/2010/main" val="12595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7"/>
            <a:ext cx="5915025" cy="176741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471488" y="8475137"/>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EFC89662-FB4F-4A47-B851-B419F1E21DEF}" type="datetimeFigureOut">
              <a:rPr lang="es-MX" smtClean="0"/>
              <a:t>28/08/2024</a:t>
            </a:fld>
            <a:endParaRPr lang="es-MX"/>
          </a:p>
        </p:txBody>
      </p:sp>
      <p:sp>
        <p:nvSpPr>
          <p:cNvPr id="5" name="Footer Placeholder 4"/>
          <p:cNvSpPr>
            <a:spLocks noGrp="1"/>
          </p:cNvSpPr>
          <p:nvPr>
            <p:ph type="ftr" sz="quarter" idx="3"/>
          </p:nvPr>
        </p:nvSpPr>
        <p:spPr>
          <a:xfrm>
            <a:off x="2271713" y="8475137"/>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4843463" y="8475137"/>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6C5A914C-A139-4859-BE0A-324D4CA3844A}" type="slidenum">
              <a:rPr lang="es-MX" smtClean="0"/>
              <a:t>‹Nº›</a:t>
            </a:fld>
            <a:endParaRPr lang="es-MX"/>
          </a:p>
        </p:txBody>
      </p:sp>
    </p:spTree>
    <p:extLst>
      <p:ext uri="{BB962C8B-B14F-4D97-AF65-F5344CB8AC3E}">
        <p14:creationId xmlns:p14="http://schemas.microsoft.com/office/powerpoint/2010/main" val="39293357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38"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9"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1"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675">
                <a:solidFill>
                  <a:schemeClr val="tx1">
                    <a:tint val="75000"/>
                  </a:schemeClr>
                </a:solidFill>
              </a:defRPr>
            </a:lvl1pPr>
          </a:lstStyle>
          <a:p>
            <a:fld id="{E521B7CF-5003-4AA8-8E71-AEFC351961CC}" type="datetimeFigureOut">
              <a:rPr lang="en-US" smtClean="0"/>
              <a:t>8/28/2024</a:t>
            </a:fld>
            <a:endParaRPr lang="en-US" dirty="0"/>
          </a:p>
        </p:txBody>
      </p:sp>
      <p:sp>
        <p:nvSpPr>
          <p:cNvPr id="5" name="Marcador de pie de página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dirty="0"/>
          </a:p>
        </p:txBody>
      </p:sp>
      <p:sp>
        <p:nvSpPr>
          <p:cNvPr id="6" name="Marcador de número de diapositiva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3E775520-2F95-4996-AED5-E6E7BD4A4312}" type="slidenum">
              <a:rPr lang="en-US" smtClean="0"/>
              <a:t>‹Nº›</a:t>
            </a:fld>
            <a:endParaRPr lang="en-US" dirty="0"/>
          </a:p>
        </p:txBody>
      </p:sp>
    </p:spTree>
    <p:extLst>
      <p:ext uri="{BB962C8B-B14F-4D97-AF65-F5344CB8AC3E}">
        <p14:creationId xmlns:p14="http://schemas.microsoft.com/office/powerpoint/2010/main" val="321208715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514338"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5" indent="-128585" algn="l" defTabSz="514338"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53" indent="-128585" algn="l" defTabSz="514338" rtl="0" eaLnBrk="1" latinLnBrk="0" hangingPunct="1">
        <a:lnSpc>
          <a:spcPct val="90000"/>
        </a:lnSpc>
        <a:spcBef>
          <a:spcPts val="281"/>
        </a:spcBef>
        <a:buFont typeface="Arial" panose="020B0604020202020204" pitchFamily="34" charset="0"/>
        <a:buChar char="•"/>
        <a:defRPr sz="1351" kern="1200">
          <a:solidFill>
            <a:schemeClr val="tx1"/>
          </a:solidFill>
          <a:latin typeface="+mn-lt"/>
          <a:ea typeface="+mn-ea"/>
          <a:cs typeface="+mn-cs"/>
        </a:defRPr>
      </a:lvl2pPr>
      <a:lvl3pPr marL="642923" indent="-128585" algn="l" defTabSz="514338"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091"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59"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27"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7"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38" rtl="0" eaLnBrk="1" latinLnBrk="0" hangingPunct="1">
        <a:defRPr sz="1013" kern="1200">
          <a:solidFill>
            <a:schemeClr val="tx1"/>
          </a:solidFill>
          <a:latin typeface="+mn-lt"/>
          <a:ea typeface="+mn-ea"/>
          <a:cs typeface="+mn-cs"/>
        </a:defRPr>
      </a:lvl1pPr>
      <a:lvl2pPr marL="257168" algn="l" defTabSz="514338" rtl="0" eaLnBrk="1" latinLnBrk="0" hangingPunct="1">
        <a:defRPr sz="1013" kern="1200">
          <a:solidFill>
            <a:schemeClr val="tx1"/>
          </a:solidFill>
          <a:latin typeface="+mn-lt"/>
          <a:ea typeface="+mn-ea"/>
          <a:cs typeface="+mn-cs"/>
        </a:defRPr>
      </a:lvl2pPr>
      <a:lvl3pPr marL="514338" algn="l" defTabSz="514338" rtl="0" eaLnBrk="1" latinLnBrk="0" hangingPunct="1">
        <a:defRPr sz="1013" kern="1200">
          <a:solidFill>
            <a:schemeClr val="tx1"/>
          </a:solidFill>
          <a:latin typeface="+mn-lt"/>
          <a:ea typeface="+mn-ea"/>
          <a:cs typeface="+mn-cs"/>
        </a:defRPr>
      </a:lvl3pPr>
      <a:lvl4pPr marL="771506" algn="l" defTabSz="514338" rtl="0" eaLnBrk="1" latinLnBrk="0" hangingPunct="1">
        <a:defRPr sz="1013" kern="1200">
          <a:solidFill>
            <a:schemeClr val="tx1"/>
          </a:solidFill>
          <a:latin typeface="+mn-lt"/>
          <a:ea typeface="+mn-ea"/>
          <a:cs typeface="+mn-cs"/>
        </a:defRPr>
      </a:lvl4pPr>
      <a:lvl5pPr marL="1028674" algn="l" defTabSz="514338" rtl="0" eaLnBrk="1" latinLnBrk="0" hangingPunct="1">
        <a:defRPr sz="1013" kern="1200">
          <a:solidFill>
            <a:schemeClr val="tx1"/>
          </a:solidFill>
          <a:latin typeface="+mn-lt"/>
          <a:ea typeface="+mn-ea"/>
          <a:cs typeface="+mn-cs"/>
        </a:defRPr>
      </a:lvl5pPr>
      <a:lvl6pPr marL="1285843" algn="l" defTabSz="514338" rtl="0" eaLnBrk="1" latinLnBrk="0" hangingPunct="1">
        <a:defRPr sz="1013" kern="1200">
          <a:solidFill>
            <a:schemeClr val="tx1"/>
          </a:solidFill>
          <a:latin typeface="+mn-lt"/>
          <a:ea typeface="+mn-ea"/>
          <a:cs typeface="+mn-cs"/>
        </a:defRPr>
      </a:lvl6pPr>
      <a:lvl7pPr marL="1543012" algn="l" defTabSz="514338" rtl="0" eaLnBrk="1" latinLnBrk="0" hangingPunct="1">
        <a:defRPr sz="1013" kern="1200">
          <a:solidFill>
            <a:schemeClr val="tx1"/>
          </a:solidFill>
          <a:latin typeface="+mn-lt"/>
          <a:ea typeface="+mn-ea"/>
          <a:cs typeface="+mn-cs"/>
        </a:defRPr>
      </a:lvl7pPr>
      <a:lvl8pPr marL="1800180" algn="l" defTabSz="514338" rtl="0" eaLnBrk="1" latinLnBrk="0" hangingPunct="1">
        <a:defRPr sz="1013" kern="1200">
          <a:solidFill>
            <a:schemeClr val="tx1"/>
          </a:solidFill>
          <a:latin typeface="+mn-lt"/>
          <a:ea typeface="+mn-ea"/>
          <a:cs typeface="+mn-cs"/>
        </a:defRPr>
      </a:lvl8pPr>
      <a:lvl9pPr marL="2057349" algn="l" defTabSz="514338"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5.png"/><Relationship Id="rId4" Type="http://schemas.openxmlformats.org/officeDocument/2006/relationships/image" Target="../media/image4.png"/><Relationship Id="rId9"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3.wdp"/><Relationship Id="rId7"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png"/><Relationship Id="rId10" Type="http://schemas.openxmlformats.org/officeDocument/2006/relationships/image" Target="../media/image11.png"/><Relationship Id="rId4" Type="http://schemas.openxmlformats.org/officeDocument/2006/relationships/image" Target="../media/image1.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jpeg"/><Relationship Id="rId7"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2.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microsoft.com/office/2007/relationships/hdphoto" Target="../media/hdphoto1.wdp"/><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3.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8.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84DF06EA-231F-1C27-9B59-622C4C347993}"/>
              </a:ext>
            </a:extLst>
          </p:cNvPr>
          <p:cNvSpPr txBox="1"/>
          <p:nvPr/>
        </p:nvSpPr>
        <p:spPr>
          <a:xfrm>
            <a:off x="10516" y="1320386"/>
            <a:ext cx="3094117" cy="338554"/>
          </a:xfrm>
          <a:prstGeom prst="rect">
            <a:avLst/>
          </a:prstGeom>
          <a:noFill/>
        </p:spPr>
        <p:txBody>
          <a:bodyPr wrap="none" rtlCol="0">
            <a:spAutoFit/>
          </a:bodyPr>
          <a:lstStyle/>
          <a:p>
            <a:r>
              <a:rPr lang="es-MX" sz="1600" b="1" dirty="0">
                <a:latin typeface="Arial" panose="020B0604020202020204" pitchFamily="34" charset="0"/>
                <a:cs typeface="Arial" panose="020B0604020202020204" pitchFamily="34" charset="0"/>
              </a:rPr>
              <a:t>Secretaría de Salud Municipal</a:t>
            </a:r>
          </a:p>
        </p:txBody>
      </p:sp>
      <p:sp>
        <p:nvSpPr>
          <p:cNvPr id="6" name="CuadroTexto 5">
            <a:extLst>
              <a:ext uri="{FF2B5EF4-FFF2-40B4-BE49-F238E27FC236}">
                <a16:creationId xmlns:a16="http://schemas.microsoft.com/office/drawing/2014/main" id="{E05BDCF7-47F5-2484-D5E6-D4E04D6B86B0}"/>
              </a:ext>
            </a:extLst>
          </p:cNvPr>
          <p:cNvSpPr txBox="1"/>
          <p:nvPr/>
        </p:nvSpPr>
        <p:spPr>
          <a:xfrm>
            <a:off x="434897" y="1534063"/>
            <a:ext cx="2007281" cy="338554"/>
          </a:xfrm>
          <a:prstGeom prst="rect">
            <a:avLst/>
          </a:prstGeom>
          <a:noFill/>
        </p:spPr>
        <p:txBody>
          <a:bodyPr wrap="none" rtlCol="0">
            <a:spAutoFit/>
          </a:bodyPr>
          <a:lstStyle/>
          <a:p>
            <a:r>
              <a:rPr lang="es-MX" sz="1600" b="1" dirty="0">
                <a:latin typeface="Arial" panose="020B0604020202020204" pitchFamily="34" charset="0"/>
                <a:cs typeface="Arial" panose="020B0604020202020204" pitchFamily="34" charset="0"/>
              </a:rPr>
              <a:t>San Juan de Pasto</a:t>
            </a:r>
          </a:p>
        </p:txBody>
      </p:sp>
      <p:sp>
        <p:nvSpPr>
          <p:cNvPr id="10" name="Rectángulo 9">
            <a:extLst>
              <a:ext uri="{FF2B5EF4-FFF2-40B4-BE49-F238E27FC236}">
                <a16:creationId xmlns:a16="http://schemas.microsoft.com/office/drawing/2014/main" id="{9E434476-A668-EE8C-A964-1D368A964175}"/>
              </a:ext>
            </a:extLst>
          </p:cNvPr>
          <p:cNvSpPr/>
          <p:nvPr/>
        </p:nvSpPr>
        <p:spPr>
          <a:xfrm>
            <a:off x="0" y="1891712"/>
            <a:ext cx="6858000" cy="400110"/>
          </a:xfrm>
          <a:prstGeom prst="rect">
            <a:avLst/>
          </a:prstGeom>
          <a:solidFill>
            <a:srgbClr val="954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bg1"/>
              </a:solidFill>
            </a:endParaRPr>
          </a:p>
        </p:txBody>
      </p:sp>
      <p:pic>
        <p:nvPicPr>
          <p:cNvPr id="11" name="Imagen 3" descr="Logotipo, nombre de la empresa&#10;&#10;Descripción generada automáticamente">
            <a:extLst>
              <a:ext uri="{FF2B5EF4-FFF2-40B4-BE49-F238E27FC236}">
                <a16:creationId xmlns:a16="http://schemas.microsoft.com/office/drawing/2014/main" id="{839D63B8-DC87-22CF-BC00-5F734000A0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655" t="4907" r="69157" b="79914"/>
          <a:stretch/>
        </p:blipFill>
        <p:spPr bwMode="auto">
          <a:xfrm>
            <a:off x="774088" y="232108"/>
            <a:ext cx="1149149" cy="1115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uadroTexto 3">
            <a:extLst>
              <a:ext uri="{FF2B5EF4-FFF2-40B4-BE49-F238E27FC236}">
                <a16:creationId xmlns:a16="http://schemas.microsoft.com/office/drawing/2014/main" id="{0EF48C40-BE98-D789-087D-880697911EAB}"/>
              </a:ext>
            </a:extLst>
          </p:cNvPr>
          <p:cNvSpPr txBox="1"/>
          <p:nvPr/>
        </p:nvSpPr>
        <p:spPr>
          <a:xfrm>
            <a:off x="298255" y="1878320"/>
            <a:ext cx="2518638" cy="400110"/>
          </a:xfrm>
          <a:prstGeom prst="rect">
            <a:avLst/>
          </a:prstGeom>
          <a:noFill/>
        </p:spPr>
        <p:txBody>
          <a:bodyPr wrap="none" rtlCol="0">
            <a:spAutoFit/>
          </a:bodyPr>
          <a:lstStyle/>
          <a:p>
            <a:r>
              <a:rPr lang="es-MX" sz="2000" b="1" dirty="0">
                <a:solidFill>
                  <a:schemeClr val="bg1"/>
                </a:solidFill>
                <a:latin typeface="Arial" panose="020B0604020202020204" pitchFamily="34" charset="0"/>
                <a:cs typeface="Arial" panose="020B0604020202020204" pitchFamily="34" charset="0"/>
              </a:rPr>
              <a:t>Boletín Informativo</a:t>
            </a:r>
          </a:p>
        </p:txBody>
      </p:sp>
      <p:sp>
        <p:nvSpPr>
          <p:cNvPr id="19" name="Rectángulo 18">
            <a:extLst>
              <a:ext uri="{FF2B5EF4-FFF2-40B4-BE49-F238E27FC236}">
                <a16:creationId xmlns:a16="http://schemas.microsoft.com/office/drawing/2014/main" id="{ABFCF3A5-B242-EA70-7883-E9A14BDA6902}"/>
              </a:ext>
            </a:extLst>
          </p:cNvPr>
          <p:cNvSpPr/>
          <p:nvPr/>
        </p:nvSpPr>
        <p:spPr>
          <a:xfrm>
            <a:off x="10516" y="8810265"/>
            <a:ext cx="6858000" cy="333735"/>
          </a:xfrm>
          <a:prstGeom prst="rect">
            <a:avLst/>
          </a:prstGeom>
          <a:solidFill>
            <a:srgbClr val="954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 name="CuadroTexto 2">
            <a:extLst>
              <a:ext uri="{FF2B5EF4-FFF2-40B4-BE49-F238E27FC236}">
                <a16:creationId xmlns:a16="http://schemas.microsoft.com/office/drawing/2014/main" id="{FD079053-5738-1E38-D950-EFC3A3F73FA8}"/>
              </a:ext>
            </a:extLst>
          </p:cNvPr>
          <p:cNvSpPr txBox="1"/>
          <p:nvPr/>
        </p:nvSpPr>
        <p:spPr>
          <a:xfrm>
            <a:off x="204433" y="3140754"/>
            <a:ext cx="777777" cy="338554"/>
          </a:xfrm>
          <a:prstGeom prst="rect">
            <a:avLst/>
          </a:prstGeom>
          <a:noFill/>
        </p:spPr>
        <p:txBody>
          <a:bodyPr wrap="none" rtlCol="0">
            <a:spAutoFit/>
          </a:bodyPr>
          <a:lstStyle/>
          <a:p>
            <a:r>
              <a:rPr lang="es-MX" sz="1600" b="1" dirty="0">
                <a:solidFill>
                  <a:srgbClr val="FF0000"/>
                </a:solidFill>
                <a:latin typeface="Arial" panose="020B0604020202020204" pitchFamily="34" charset="0"/>
                <a:cs typeface="Arial" panose="020B0604020202020204" pitchFamily="34" charset="0"/>
              </a:rPr>
              <a:t>Índice</a:t>
            </a:r>
          </a:p>
        </p:txBody>
      </p:sp>
      <p:graphicFrame>
        <p:nvGraphicFramePr>
          <p:cNvPr id="8" name="Tabla 7">
            <a:extLst>
              <a:ext uri="{FF2B5EF4-FFF2-40B4-BE49-F238E27FC236}">
                <a16:creationId xmlns:a16="http://schemas.microsoft.com/office/drawing/2014/main" id="{E2D55981-482D-1254-63F8-965134C1B97C}"/>
              </a:ext>
            </a:extLst>
          </p:cNvPr>
          <p:cNvGraphicFramePr>
            <a:graphicFrameLocks noGrp="1"/>
          </p:cNvGraphicFramePr>
          <p:nvPr>
            <p:extLst>
              <p:ext uri="{D42A27DB-BD31-4B8C-83A1-F6EECF244321}">
                <p14:modId xmlns:p14="http://schemas.microsoft.com/office/powerpoint/2010/main" val="57813079"/>
              </p:ext>
            </p:extLst>
          </p:nvPr>
        </p:nvGraphicFramePr>
        <p:xfrm>
          <a:off x="248920" y="3280518"/>
          <a:ext cx="3410061" cy="2942045"/>
        </p:xfrm>
        <a:graphic>
          <a:graphicData uri="http://schemas.openxmlformats.org/drawingml/2006/table">
            <a:tbl>
              <a:tblPr/>
              <a:tblGrid>
                <a:gridCol w="3027680">
                  <a:extLst>
                    <a:ext uri="{9D8B030D-6E8A-4147-A177-3AD203B41FA5}">
                      <a16:colId xmlns:a16="http://schemas.microsoft.com/office/drawing/2014/main" val="1720984917"/>
                    </a:ext>
                  </a:extLst>
                </a:gridCol>
                <a:gridCol w="382381">
                  <a:extLst>
                    <a:ext uri="{9D8B030D-6E8A-4147-A177-3AD203B41FA5}">
                      <a16:colId xmlns:a16="http://schemas.microsoft.com/office/drawing/2014/main" val="2037559744"/>
                    </a:ext>
                  </a:extLst>
                </a:gridCol>
              </a:tblGrid>
              <a:tr h="230078">
                <a:tc>
                  <a:txBody>
                    <a:bodyPr/>
                    <a:lstStyle/>
                    <a:p>
                      <a:pPr marL="42545">
                        <a:lnSpc>
                          <a:spcPct val="107000"/>
                        </a:lnSpc>
                        <a:spcAft>
                          <a:spcPts val="800"/>
                        </a:spcAft>
                      </a:pPr>
                      <a:r>
                        <a:rPr lang="es-MX" sz="1100"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 </a:t>
                      </a:r>
                      <a:endParaRPr lang="es-MX" sz="10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s-MX" sz="1100" b="1" kern="1200" dirty="0" err="1" smtClean="0">
                          <a:solidFill>
                            <a:schemeClr val="tx1"/>
                          </a:solidFill>
                          <a:latin typeface="Arial" panose="020B0604020202020204" pitchFamily="34" charset="0"/>
                          <a:ea typeface="+mn-ea"/>
                          <a:cs typeface="Arial" panose="020B0604020202020204" pitchFamily="34" charset="0"/>
                        </a:rPr>
                        <a:t>Pag</a:t>
                      </a:r>
                      <a:endParaRPr lang="es-MX" sz="1100" b="1" kern="1200" dirty="0">
                        <a:solidFill>
                          <a:schemeClr val="tx1"/>
                        </a:solidFill>
                        <a:latin typeface="Arial" panose="020B0604020202020204" pitchFamily="34" charset="0"/>
                        <a:ea typeface="+mn-ea"/>
                        <a:cs typeface="Arial" panose="020B060402020202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07147402"/>
                  </a:ext>
                </a:extLst>
              </a:tr>
              <a:tr h="293308">
                <a:tc>
                  <a:txBody>
                    <a:bodyPr/>
                    <a:lstStyle/>
                    <a:p>
                      <a:pPr marL="42545">
                        <a:lnSpc>
                          <a:spcPct val="107000"/>
                        </a:lnSpc>
                        <a:spcAft>
                          <a:spcPts val="800"/>
                        </a:spcAft>
                      </a:pPr>
                      <a:r>
                        <a:rPr lang="es-MX" sz="1100" b="0" kern="1200" dirty="0">
                          <a:solidFill>
                            <a:srgbClr val="000000"/>
                          </a:solidFill>
                          <a:effectLst/>
                          <a:latin typeface="Arial" panose="020B0604020202020204" pitchFamily="34" charset="0"/>
                          <a:ea typeface="+mn-ea"/>
                          <a:cs typeface="Arial" panose="020B0604020202020204" pitchFamily="34" charset="0"/>
                        </a:rPr>
                        <a:t>Objetivo del Boletín</a:t>
                      </a:r>
                      <a:endParaRPr lang="es-MX" sz="1100" b="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s-MX" sz="1100" b="1" kern="1200" dirty="0">
                          <a:solidFill>
                            <a:schemeClr val="tx1"/>
                          </a:solidFill>
                          <a:latin typeface="Arial" panose="020B0604020202020204" pitchFamily="34" charset="0"/>
                          <a:ea typeface="+mn-ea"/>
                          <a:cs typeface="Arial" panose="020B0604020202020204" pitchFamily="34" charset="0"/>
                        </a:rPr>
                        <a:t>1</a:t>
                      </a:r>
                    </a:p>
                  </a:txBody>
                  <a:tcPr marL="44450" marR="4445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7258112"/>
                  </a:ext>
                </a:extLst>
              </a:tr>
              <a:tr h="310118">
                <a:tc>
                  <a:txBody>
                    <a:bodyPr/>
                    <a:lstStyle/>
                    <a:p>
                      <a:pPr marL="42545">
                        <a:lnSpc>
                          <a:spcPct val="107000"/>
                        </a:lnSpc>
                        <a:spcAft>
                          <a:spcPts val="800"/>
                        </a:spcAft>
                      </a:pPr>
                      <a:r>
                        <a:rPr lang="es-MX" sz="1100" b="0" kern="1200" dirty="0">
                          <a:solidFill>
                            <a:srgbClr val="000000"/>
                          </a:solidFill>
                          <a:effectLst/>
                          <a:latin typeface="Arial" panose="020B0604020202020204" pitchFamily="34" charset="0"/>
                          <a:ea typeface="+mn-ea"/>
                          <a:cs typeface="Arial" panose="020B0604020202020204" pitchFamily="34" charset="0"/>
                        </a:rPr>
                        <a:t>Introducción</a:t>
                      </a:r>
                      <a:endParaRPr lang="es-MX" sz="1100" b="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s-MX" sz="1100" b="1" kern="1200" dirty="0">
                          <a:solidFill>
                            <a:schemeClr val="tx1"/>
                          </a:solidFill>
                          <a:latin typeface="Arial" panose="020B0604020202020204" pitchFamily="34" charset="0"/>
                          <a:ea typeface="+mn-ea"/>
                          <a:cs typeface="Arial" panose="020B0604020202020204" pitchFamily="34" charset="0"/>
                        </a:rPr>
                        <a:t>1</a:t>
                      </a:r>
                    </a:p>
                  </a:txBody>
                  <a:tcPr marL="44450" marR="4445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22210618"/>
                  </a:ext>
                </a:extLst>
              </a:tr>
              <a:tr h="230078">
                <a:tc>
                  <a:txBody>
                    <a:bodyPr/>
                    <a:lstStyle/>
                    <a:p>
                      <a:pPr marL="42545">
                        <a:lnSpc>
                          <a:spcPct val="107000"/>
                        </a:lnSpc>
                        <a:spcAft>
                          <a:spcPts val="800"/>
                        </a:spcAft>
                      </a:pPr>
                      <a:r>
                        <a:rPr lang="es-ES" sz="1100" b="0" kern="1200" dirty="0" smtClean="0">
                          <a:solidFill>
                            <a:srgbClr val="000000"/>
                          </a:solidFill>
                          <a:effectLst/>
                          <a:latin typeface="Arial" panose="020B0604020202020204" pitchFamily="34" charset="0"/>
                          <a:ea typeface="+mn-ea"/>
                          <a:cs typeface="Arial" panose="020B0604020202020204" pitchFamily="34" charset="0"/>
                        </a:rPr>
                        <a:t>Cáncer</a:t>
                      </a:r>
                      <a:endParaRPr lang="es-ES" sz="1100" b="0" kern="1200" dirty="0">
                        <a:solidFill>
                          <a:srgbClr val="000000"/>
                        </a:solidFill>
                        <a:effectLst/>
                        <a:latin typeface="Arial" panose="020B0604020202020204" pitchFamily="34" charset="0"/>
                        <a:ea typeface="+mn-ea"/>
                        <a:cs typeface="Arial" panose="020B0604020202020204" pitchFamily="34" charset="0"/>
                      </a:endParaRPr>
                    </a:p>
                  </a:txBody>
                  <a:tcPr marL="44450" marR="4445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s-MX" sz="1100" b="1" kern="1200" dirty="0">
                          <a:solidFill>
                            <a:schemeClr val="tx1"/>
                          </a:solidFill>
                          <a:latin typeface="Arial" panose="020B0604020202020204" pitchFamily="34" charset="0"/>
                          <a:ea typeface="+mn-ea"/>
                          <a:cs typeface="Arial" panose="020B0604020202020204" pitchFamily="34" charset="0"/>
                        </a:rPr>
                        <a:t>2</a:t>
                      </a:r>
                    </a:p>
                  </a:txBody>
                  <a:tcPr marL="44450" marR="4445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99928591"/>
                  </a:ext>
                </a:extLst>
              </a:tr>
              <a:tr h="298023">
                <a:tc>
                  <a:txBody>
                    <a:bodyPr/>
                    <a:lstStyle/>
                    <a:p>
                      <a:pPr marL="42545" marR="0" lvl="0" indent="0" algn="l" defTabSz="685783" rtl="0" eaLnBrk="1" fontAlgn="auto" latinLnBrk="0" hangingPunct="1">
                        <a:lnSpc>
                          <a:spcPct val="107000"/>
                        </a:lnSpc>
                        <a:spcBef>
                          <a:spcPts val="0"/>
                        </a:spcBef>
                        <a:spcAft>
                          <a:spcPts val="800"/>
                        </a:spcAft>
                        <a:buClrTx/>
                        <a:buSzTx/>
                        <a:buFontTx/>
                        <a:buNone/>
                        <a:tabLst/>
                        <a:defRPr/>
                      </a:pPr>
                      <a:r>
                        <a:rPr lang="es-ES" sz="1100" b="0" dirty="0">
                          <a:effectLst/>
                          <a:latin typeface="Arial" panose="020B0604020202020204" pitchFamily="34" charset="0"/>
                          <a:ea typeface="Calibri" panose="020F0502020204030204" pitchFamily="34" charset="0"/>
                          <a:cs typeface="Arial" panose="020B0604020202020204" pitchFamily="34" charset="0"/>
                        </a:rPr>
                        <a:t>Factores de riesgo de </a:t>
                      </a:r>
                      <a:r>
                        <a:rPr lang="es-ES" sz="1100" b="0" dirty="0" smtClean="0">
                          <a:effectLst/>
                          <a:latin typeface="Arial" panose="020B0604020202020204" pitchFamily="34" charset="0"/>
                          <a:ea typeface="Calibri" panose="020F0502020204030204" pitchFamily="34" charset="0"/>
                          <a:cs typeface="Arial" panose="020B0604020202020204" pitchFamily="34" charset="0"/>
                        </a:rPr>
                        <a:t>la</a:t>
                      </a:r>
                      <a:endParaRPr lang="es-ES" sz="1100" b="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s-MX" sz="1100" b="1" kern="1200" dirty="0">
                          <a:solidFill>
                            <a:schemeClr val="tx1"/>
                          </a:solidFill>
                          <a:latin typeface="Arial" panose="020B0604020202020204" pitchFamily="34" charset="0"/>
                          <a:ea typeface="+mn-ea"/>
                          <a:cs typeface="Arial" panose="020B0604020202020204" pitchFamily="34" charset="0"/>
                        </a:rPr>
                        <a:t>2</a:t>
                      </a:r>
                    </a:p>
                  </a:txBody>
                  <a:tcPr marL="44450" marR="4445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7858836"/>
                  </a:ext>
                </a:extLst>
              </a:tr>
              <a:tr h="387744">
                <a:tc>
                  <a:txBody>
                    <a:bodyPr/>
                    <a:lstStyle/>
                    <a:p>
                      <a:pPr marL="42545">
                        <a:lnSpc>
                          <a:spcPct val="107000"/>
                        </a:lnSpc>
                        <a:spcAft>
                          <a:spcPts val="800"/>
                        </a:spcAft>
                      </a:pPr>
                      <a:r>
                        <a:rPr lang="es-ES" sz="1100" b="0" dirty="0">
                          <a:effectLst/>
                          <a:latin typeface="Arial" panose="020B0604020202020204" pitchFamily="34" charset="0"/>
                          <a:ea typeface="Calibri" panose="020F0502020204030204" pitchFamily="34" charset="0"/>
                          <a:cs typeface="Arial" panose="020B0604020202020204" pitchFamily="34" charset="0"/>
                        </a:rPr>
                        <a:t>Epidemiologia en Colombia, Nariño y Pasto</a:t>
                      </a:r>
                    </a:p>
                  </a:txBody>
                  <a:tcPr marL="44450" marR="4445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s-MX" sz="1100" b="1" kern="1200" dirty="0">
                          <a:solidFill>
                            <a:schemeClr val="tx1"/>
                          </a:solidFill>
                          <a:latin typeface="Arial" panose="020B0604020202020204" pitchFamily="34" charset="0"/>
                          <a:ea typeface="+mn-ea"/>
                          <a:cs typeface="Arial" panose="020B0604020202020204" pitchFamily="34" charset="0"/>
                        </a:rPr>
                        <a:t>3</a:t>
                      </a:r>
                    </a:p>
                  </a:txBody>
                  <a:tcPr marL="44450" marR="4445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21603684"/>
                  </a:ext>
                </a:extLst>
              </a:tr>
              <a:tr h="294527">
                <a:tc>
                  <a:txBody>
                    <a:bodyPr/>
                    <a:lstStyle/>
                    <a:p>
                      <a:pPr marL="42545" marR="0" lvl="0" indent="0" algn="l" defTabSz="685800" rtl="0" eaLnBrk="1" fontAlgn="auto" latinLnBrk="0" hangingPunct="1">
                        <a:lnSpc>
                          <a:spcPct val="107000"/>
                        </a:lnSpc>
                        <a:spcBef>
                          <a:spcPts val="0"/>
                        </a:spcBef>
                        <a:spcAft>
                          <a:spcPts val="800"/>
                        </a:spcAft>
                        <a:buClrTx/>
                        <a:buSzTx/>
                        <a:buFontTx/>
                        <a:buNone/>
                        <a:tabLst/>
                        <a:defRPr/>
                      </a:pPr>
                      <a:r>
                        <a:rPr lang="es-ES" sz="1100" b="0" dirty="0">
                          <a:effectLst/>
                          <a:latin typeface="Arial" panose="020B0604020202020204" pitchFamily="34" charset="0"/>
                          <a:ea typeface="Calibri" panose="020F0502020204030204" pitchFamily="34" charset="0"/>
                          <a:cs typeface="Arial" panose="020B0604020202020204" pitchFamily="34" charset="0"/>
                        </a:rPr>
                        <a:t>Tendencia </a:t>
                      </a:r>
                      <a:r>
                        <a:rPr lang="es-ES" sz="1100" b="0" dirty="0" smtClean="0">
                          <a:effectLst/>
                          <a:latin typeface="Arial" panose="020B0604020202020204" pitchFamily="34" charset="0"/>
                          <a:ea typeface="Calibri" panose="020F0502020204030204" pitchFamily="34" charset="0"/>
                          <a:cs typeface="Arial" panose="020B0604020202020204" pitchFamily="34" charset="0"/>
                        </a:rPr>
                        <a:t>en </a:t>
                      </a:r>
                      <a:r>
                        <a:rPr lang="es-ES" sz="1100" b="0" dirty="0">
                          <a:effectLst/>
                          <a:latin typeface="Arial" panose="020B0604020202020204" pitchFamily="34" charset="0"/>
                          <a:ea typeface="Calibri" panose="020F0502020204030204" pitchFamily="34" charset="0"/>
                          <a:cs typeface="Arial" panose="020B0604020202020204" pitchFamily="34" charset="0"/>
                        </a:rPr>
                        <a:t>Pasto, Nariño y Colombia</a:t>
                      </a:r>
                    </a:p>
                  </a:txBody>
                  <a:tcPr marL="44450" marR="4445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s-MX" sz="1100" b="1" kern="1200" dirty="0">
                          <a:solidFill>
                            <a:schemeClr val="tx1"/>
                          </a:solidFill>
                          <a:latin typeface="Arial" panose="020B0604020202020204" pitchFamily="34" charset="0"/>
                          <a:ea typeface="+mn-ea"/>
                          <a:cs typeface="Arial" panose="020B0604020202020204" pitchFamily="34" charset="0"/>
                        </a:rPr>
                        <a:t>3</a:t>
                      </a:r>
                    </a:p>
                  </a:txBody>
                  <a:tcPr marL="44450" marR="4445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9191303"/>
                  </a:ext>
                </a:extLst>
              </a:tr>
              <a:tr h="247338">
                <a:tc>
                  <a:txBody>
                    <a:bodyPr/>
                    <a:lstStyle/>
                    <a:p>
                      <a:pPr marL="42545" marR="0" lvl="0" indent="0" algn="l" defTabSz="685800" rtl="0" eaLnBrk="1" fontAlgn="auto" latinLnBrk="0" hangingPunct="1">
                        <a:lnSpc>
                          <a:spcPct val="107000"/>
                        </a:lnSpc>
                        <a:spcBef>
                          <a:spcPts val="0"/>
                        </a:spcBef>
                        <a:spcAft>
                          <a:spcPts val="800"/>
                        </a:spcAft>
                        <a:buClrTx/>
                        <a:buSzTx/>
                        <a:buFontTx/>
                        <a:buNone/>
                        <a:tabLst/>
                        <a:defRPr/>
                      </a:pPr>
                      <a:endParaRPr kumimoji="0" lang="es-MX" sz="11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endParaRPr lang="es-MX" sz="1100" b="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92466127"/>
                  </a:ext>
                </a:extLst>
              </a:tr>
              <a:tr h="341406">
                <a:tc>
                  <a:txBody>
                    <a:bodyPr/>
                    <a:lstStyle/>
                    <a:p>
                      <a:pPr marL="42545" marR="0" lvl="0" indent="0" algn="l" defTabSz="685800" rtl="0" eaLnBrk="1" fontAlgn="auto" latinLnBrk="0" hangingPunct="1">
                        <a:lnSpc>
                          <a:spcPct val="107000"/>
                        </a:lnSpc>
                        <a:spcBef>
                          <a:spcPts val="0"/>
                        </a:spcBef>
                        <a:spcAft>
                          <a:spcPts val="800"/>
                        </a:spcAft>
                        <a:buClrTx/>
                        <a:buSzTx/>
                        <a:buFontTx/>
                        <a:buNone/>
                        <a:tabLst/>
                        <a:defRPr/>
                      </a:pPr>
                      <a:r>
                        <a:rPr lang="es-MX" sz="1100" b="0" dirty="0" err="1">
                          <a:latin typeface="Arial" panose="020B0604020202020204" pitchFamily="34" charset="0"/>
                          <a:cs typeface="Arial" panose="020B0604020202020204" pitchFamily="34" charset="0"/>
                        </a:rPr>
                        <a:t>xxxxxxxxxxxxxxxx</a:t>
                      </a:r>
                      <a:endParaRPr lang="es-MX" sz="1100" b="0" dirty="0">
                        <a:latin typeface="Arial" panose="020B0604020202020204" pitchFamily="34" charset="0"/>
                        <a:cs typeface="Arial" panose="020B0604020202020204" pitchFamily="34" charset="0"/>
                      </a:endParaRPr>
                    </a:p>
                  </a:txBody>
                  <a:tcPr marL="44450" marR="4445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endParaRPr lang="es-MX" sz="1100" b="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32415588"/>
                  </a:ext>
                </a:extLst>
              </a:tr>
              <a:tr h="309425">
                <a:tc>
                  <a:txBody>
                    <a:bodyPr/>
                    <a:lstStyle/>
                    <a:p>
                      <a:pPr marL="42545" marR="0" lvl="0" indent="0" algn="l" defTabSz="685800" rtl="0" eaLnBrk="1" fontAlgn="auto" latinLnBrk="0" hangingPunct="1">
                        <a:lnSpc>
                          <a:spcPct val="107000"/>
                        </a:lnSpc>
                        <a:spcBef>
                          <a:spcPts val="0"/>
                        </a:spcBef>
                        <a:spcAft>
                          <a:spcPts val="800"/>
                        </a:spcAft>
                        <a:buClrTx/>
                        <a:buSzTx/>
                        <a:buFontTx/>
                        <a:buNone/>
                        <a:tabLst/>
                        <a:defRPr/>
                      </a:pPr>
                      <a:r>
                        <a:rPr lang="es-MX" sz="1100" b="0" dirty="0">
                          <a:effectLst/>
                          <a:latin typeface="Arial" panose="020B0604020202020204" pitchFamily="34" charset="0"/>
                          <a:ea typeface="Calibri" panose="020F0502020204030204" pitchFamily="34" charset="0"/>
                          <a:cs typeface="Arial" panose="020B0604020202020204" pitchFamily="34" charset="0"/>
                        </a:rPr>
                        <a:t>Fuentes Bibliográficas</a:t>
                      </a:r>
                    </a:p>
                  </a:txBody>
                  <a:tcPr marL="44450" marR="4445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endParaRPr lang="es-MX" sz="1100" b="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2023017"/>
                  </a:ext>
                </a:extLst>
              </a:tr>
            </a:tbl>
          </a:graphicData>
        </a:graphic>
      </p:graphicFrame>
      <p:sp>
        <p:nvSpPr>
          <p:cNvPr id="7" name="CuadroTexto 6">
            <a:extLst>
              <a:ext uri="{FF2B5EF4-FFF2-40B4-BE49-F238E27FC236}">
                <a16:creationId xmlns:a16="http://schemas.microsoft.com/office/drawing/2014/main" id="{9DAF1F29-2AC2-679C-3198-FD20A8977054}"/>
              </a:ext>
            </a:extLst>
          </p:cNvPr>
          <p:cNvSpPr txBox="1"/>
          <p:nvPr/>
        </p:nvSpPr>
        <p:spPr>
          <a:xfrm>
            <a:off x="217352" y="2384908"/>
            <a:ext cx="6509551" cy="738664"/>
          </a:xfrm>
          <a:prstGeom prst="rect">
            <a:avLst/>
          </a:prstGeom>
          <a:solidFill>
            <a:srgbClr val="954ECA"/>
          </a:solidFill>
          <a:ln>
            <a:noFill/>
          </a:ln>
        </p:spPr>
        <p:txBody>
          <a:bodyPr wrap="square" rtlCol="0">
            <a:spAutoFit/>
          </a:bodyPr>
          <a:lstStyle/>
          <a:p>
            <a:pPr algn="just"/>
            <a:r>
              <a:rPr lang="es-MX" sz="1050" dirty="0">
                <a:solidFill>
                  <a:schemeClr val="bg1"/>
                </a:solidFill>
                <a:latin typeface="Arial" panose="020B0604020202020204" pitchFamily="34" charset="0"/>
                <a:cs typeface="Arial" panose="020B0604020202020204" pitchFamily="34" charset="0"/>
              </a:rPr>
              <a:t>El </a:t>
            </a:r>
            <a:r>
              <a:rPr lang="es-MX" sz="1050" b="1" dirty="0">
                <a:solidFill>
                  <a:schemeClr val="bg1"/>
                </a:solidFill>
                <a:latin typeface="Arial" panose="020B0604020202020204" pitchFamily="34" charset="0"/>
                <a:cs typeface="Arial" panose="020B0604020202020204" pitchFamily="34" charset="0"/>
              </a:rPr>
              <a:t>objetivo principal de este boletín </a:t>
            </a:r>
            <a:r>
              <a:rPr lang="es-MX" sz="1050" dirty="0">
                <a:solidFill>
                  <a:schemeClr val="bg1"/>
                </a:solidFill>
                <a:latin typeface="Arial" panose="020B0604020202020204" pitchFamily="34" charset="0"/>
                <a:cs typeface="Arial" panose="020B0604020202020204" pitchFamily="34" charset="0"/>
              </a:rPr>
              <a:t>es contribuir a informar a la población del Municipio de Pasto (Nariño) articulado al plan de vigilancia de la Secretaria de Salud. Es necesario dejar en claro que la información que se publica en este Boletín no es una opinión sino que expresa la dinámica de los programas que se desarrollan actualmente.</a:t>
            </a:r>
          </a:p>
        </p:txBody>
      </p:sp>
      <p:sp>
        <p:nvSpPr>
          <p:cNvPr id="24" name="CuadroTexto 23">
            <a:extLst>
              <a:ext uri="{FF2B5EF4-FFF2-40B4-BE49-F238E27FC236}">
                <a16:creationId xmlns:a16="http://schemas.microsoft.com/office/drawing/2014/main" id="{B71F1345-8CF8-0FB0-5030-3221ABCECE81}"/>
              </a:ext>
            </a:extLst>
          </p:cNvPr>
          <p:cNvSpPr txBox="1"/>
          <p:nvPr/>
        </p:nvSpPr>
        <p:spPr>
          <a:xfrm>
            <a:off x="4053307" y="3178602"/>
            <a:ext cx="2323072" cy="3293209"/>
          </a:xfrm>
          <a:prstGeom prst="rect">
            <a:avLst/>
          </a:prstGeom>
          <a:noFill/>
        </p:spPr>
        <p:txBody>
          <a:bodyPr wrap="none" rtlCol="0">
            <a:spAutoFit/>
          </a:bodyPr>
          <a:lstStyle/>
          <a:p>
            <a:pPr algn="ctr"/>
            <a:r>
              <a:rPr lang="es-MX" sz="1200" b="1" dirty="0" smtClean="0">
                <a:latin typeface="Arial" panose="020B0604020202020204" pitchFamily="34" charset="0"/>
                <a:cs typeface="Arial" panose="020B0604020202020204" pitchFamily="34" charset="0"/>
              </a:rPr>
              <a:t>Nicolás Toro</a:t>
            </a:r>
            <a:endParaRPr lang="es-MX" sz="1200" b="1" dirty="0">
              <a:latin typeface="Arial" panose="020B0604020202020204" pitchFamily="34" charset="0"/>
              <a:cs typeface="Arial" panose="020B0604020202020204" pitchFamily="34" charset="0"/>
            </a:endParaRPr>
          </a:p>
          <a:p>
            <a:pPr algn="ctr"/>
            <a:r>
              <a:rPr lang="es-MX" sz="1200" dirty="0">
                <a:latin typeface="Arial" panose="020B0604020202020204" pitchFamily="34" charset="0"/>
                <a:cs typeface="Arial" panose="020B0604020202020204" pitchFamily="34" charset="0"/>
              </a:rPr>
              <a:t>Alcalde</a:t>
            </a:r>
          </a:p>
          <a:p>
            <a:pPr algn="ctr"/>
            <a:endParaRPr lang="es-MX" sz="900" dirty="0">
              <a:latin typeface="Arial" panose="020B0604020202020204" pitchFamily="34" charset="0"/>
              <a:cs typeface="Arial" panose="020B0604020202020204" pitchFamily="34" charset="0"/>
            </a:endParaRPr>
          </a:p>
          <a:p>
            <a:pPr algn="ctr"/>
            <a:r>
              <a:rPr lang="es-MX" sz="1200" b="1" dirty="0" smtClean="0">
                <a:latin typeface="Arial" panose="020B0604020202020204" pitchFamily="34" charset="0"/>
                <a:cs typeface="Arial" panose="020B0604020202020204" pitchFamily="34" charset="0"/>
              </a:rPr>
              <a:t>Mary Luz Castillo</a:t>
            </a:r>
            <a:endParaRPr lang="es-MX" sz="1200" b="1" dirty="0">
              <a:latin typeface="Arial" panose="020B0604020202020204" pitchFamily="34" charset="0"/>
              <a:cs typeface="Arial" panose="020B0604020202020204" pitchFamily="34" charset="0"/>
            </a:endParaRPr>
          </a:p>
          <a:p>
            <a:pPr algn="ctr"/>
            <a:r>
              <a:rPr lang="es-MX" sz="1200" dirty="0" smtClean="0">
                <a:latin typeface="Arial" panose="020B0604020202020204" pitchFamily="34" charset="0"/>
                <a:cs typeface="Arial" panose="020B0604020202020204" pitchFamily="34" charset="0"/>
              </a:rPr>
              <a:t>Secretaria </a:t>
            </a:r>
            <a:r>
              <a:rPr lang="es-MX" sz="1200" dirty="0">
                <a:latin typeface="Arial" panose="020B0604020202020204" pitchFamily="34" charset="0"/>
                <a:cs typeface="Arial" panose="020B0604020202020204" pitchFamily="34" charset="0"/>
              </a:rPr>
              <a:t>de Salud</a:t>
            </a:r>
          </a:p>
          <a:p>
            <a:pPr algn="ctr"/>
            <a:endParaRPr lang="es-MX" sz="900" dirty="0">
              <a:latin typeface="Arial" panose="020B0604020202020204" pitchFamily="34" charset="0"/>
              <a:cs typeface="Arial" panose="020B0604020202020204" pitchFamily="34" charset="0"/>
            </a:endParaRPr>
          </a:p>
          <a:p>
            <a:pPr algn="ctr"/>
            <a:r>
              <a:rPr lang="es-MX" sz="1200" b="1" dirty="0">
                <a:latin typeface="Arial" panose="020B0604020202020204" pitchFamily="34" charset="0"/>
                <a:cs typeface="Arial" panose="020B0604020202020204" pitchFamily="34" charset="0"/>
              </a:rPr>
              <a:t>Héctor Villota</a:t>
            </a:r>
          </a:p>
          <a:p>
            <a:pPr algn="ctr"/>
            <a:r>
              <a:rPr lang="es-MX" sz="1200" dirty="0">
                <a:latin typeface="Arial" panose="020B0604020202020204" pitchFamily="34" charset="0"/>
                <a:cs typeface="Arial" panose="020B0604020202020204" pitchFamily="34" charset="0"/>
              </a:rPr>
              <a:t>Subsecretario de Salud Pública</a:t>
            </a:r>
          </a:p>
          <a:p>
            <a:pPr algn="ctr"/>
            <a:endParaRPr lang="es-MX" sz="900" b="1" dirty="0" smtClean="0">
              <a:latin typeface="Arial" panose="020B0604020202020204" pitchFamily="34" charset="0"/>
              <a:cs typeface="Arial" panose="020B0604020202020204" pitchFamily="34" charset="0"/>
            </a:endParaRPr>
          </a:p>
          <a:p>
            <a:pPr algn="ctr"/>
            <a:r>
              <a:rPr lang="es-MX" sz="1200" b="1" dirty="0" smtClean="0">
                <a:latin typeface="Arial" panose="020B0604020202020204" pitchFamily="34" charset="0"/>
                <a:cs typeface="Arial" panose="020B0604020202020204" pitchFamily="34" charset="0"/>
              </a:rPr>
              <a:t>DIMENSIÓN DE CRÓNICAS</a:t>
            </a:r>
          </a:p>
          <a:p>
            <a:pPr algn="ctr"/>
            <a:endParaRPr lang="es-MX" sz="700" b="1" dirty="0" smtClean="0">
              <a:latin typeface="Arial" panose="020B0604020202020204" pitchFamily="34" charset="0"/>
              <a:cs typeface="Arial" panose="020B0604020202020204" pitchFamily="34" charset="0"/>
            </a:endParaRPr>
          </a:p>
          <a:p>
            <a:pPr algn="ctr"/>
            <a:r>
              <a:rPr lang="es-MX" sz="1200" b="1" dirty="0" smtClean="0">
                <a:latin typeface="Arial" panose="020B0604020202020204" pitchFamily="34" charset="0"/>
                <a:cs typeface="Arial" panose="020B0604020202020204" pitchFamily="34" charset="0"/>
              </a:rPr>
              <a:t>Luis Fernando Molineros</a:t>
            </a:r>
          </a:p>
          <a:p>
            <a:pPr algn="ctr"/>
            <a:r>
              <a:rPr lang="es-MX" sz="1050" dirty="0" smtClean="0">
                <a:latin typeface="Arial" panose="020B0604020202020204" pitchFamily="34" charset="0"/>
                <a:cs typeface="Arial" panose="020B0604020202020204" pitchFamily="34" charset="0"/>
              </a:rPr>
              <a:t>Epidemiólogo - Salubrista</a:t>
            </a:r>
            <a:endParaRPr lang="es-MX" sz="1050" dirty="0">
              <a:latin typeface="Arial" panose="020B0604020202020204" pitchFamily="34" charset="0"/>
              <a:cs typeface="Arial" panose="020B0604020202020204" pitchFamily="34" charset="0"/>
            </a:endParaRPr>
          </a:p>
          <a:p>
            <a:pPr algn="ctr"/>
            <a:r>
              <a:rPr lang="es-MX" sz="1200" b="1" dirty="0" err="1" smtClean="0">
                <a:latin typeface="Arial" panose="020B0604020202020204" pitchFamily="34" charset="0"/>
                <a:cs typeface="Arial" panose="020B0604020202020204" pitchFamily="34" charset="0"/>
              </a:rPr>
              <a:t>Jonier</a:t>
            </a:r>
            <a:r>
              <a:rPr lang="es-MX" sz="1200" b="1" dirty="0" smtClean="0">
                <a:latin typeface="Arial" panose="020B0604020202020204" pitchFamily="34" charset="0"/>
                <a:cs typeface="Arial" panose="020B0604020202020204" pitchFamily="34" charset="0"/>
              </a:rPr>
              <a:t> </a:t>
            </a:r>
            <a:r>
              <a:rPr lang="es-MX" sz="1200" b="1" dirty="0" err="1" smtClean="0">
                <a:latin typeface="Arial" panose="020B0604020202020204" pitchFamily="34" charset="0"/>
                <a:cs typeface="Arial" panose="020B0604020202020204" pitchFamily="34" charset="0"/>
              </a:rPr>
              <a:t>Martinez</a:t>
            </a:r>
            <a:endParaRPr lang="es-MX" sz="1200" b="1" dirty="0" smtClean="0">
              <a:latin typeface="Arial" panose="020B0604020202020204" pitchFamily="34" charset="0"/>
              <a:cs typeface="Arial" panose="020B0604020202020204" pitchFamily="34" charset="0"/>
            </a:endParaRPr>
          </a:p>
          <a:p>
            <a:pPr algn="ctr"/>
            <a:r>
              <a:rPr lang="es-MX" sz="1050" dirty="0" smtClean="0">
                <a:latin typeface="Arial" panose="020B0604020202020204" pitchFamily="34" charset="0"/>
                <a:cs typeface="Arial" panose="020B0604020202020204" pitchFamily="34" charset="0"/>
              </a:rPr>
              <a:t>Estadístico</a:t>
            </a:r>
          </a:p>
          <a:p>
            <a:pPr algn="ctr"/>
            <a:r>
              <a:rPr lang="es-MX" sz="1200" b="1" dirty="0" smtClean="0">
                <a:latin typeface="Arial" panose="020B0604020202020204" pitchFamily="34" charset="0"/>
                <a:cs typeface="Arial" panose="020B0604020202020204" pitchFamily="34" charset="0"/>
              </a:rPr>
              <a:t>Luisa </a:t>
            </a:r>
            <a:r>
              <a:rPr lang="es-MX" sz="1200" b="1" dirty="0" smtClean="0">
                <a:latin typeface="Arial" panose="020B0604020202020204" pitchFamily="34" charset="0"/>
                <a:cs typeface="Arial" panose="020B0604020202020204" pitchFamily="34" charset="0"/>
              </a:rPr>
              <a:t>María Dulce</a:t>
            </a:r>
            <a:endParaRPr lang="es-MX" sz="1200" b="1" dirty="0" smtClean="0">
              <a:latin typeface="Arial" panose="020B0604020202020204" pitchFamily="34" charset="0"/>
              <a:cs typeface="Arial" panose="020B0604020202020204" pitchFamily="34" charset="0"/>
            </a:endParaRPr>
          </a:p>
          <a:p>
            <a:pPr algn="ctr"/>
            <a:r>
              <a:rPr lang="es-MX" sz="1050" dirty="0" smtClean="0">
                <a:latin typeface="Arial" panose="020B0604020202020204" pitchFamily="34" charset="0"/>
                <a:cs typeface="Arial" panose="020B0604020202020204" pitchFamily="34" charset="0"/>
              </a:rPr>
              <a:t>Medica</a:t>
            </a:r>
          </a:p>
          <a:p>
            <a:pPr algn="ctr"/>
            <a:r>
              <a:rPr lang="es-MX" sz="1200" b="1" dirty="0" smtClean="0">
                <a:latin typeface="Arial" panose="020B0604020202020204" pitchFamily="34" charset="0"/>
                <a:cs typeface="Arial" panose="020B0604020202020204" pitchFamily="34" charset="0"/>
              </a:rPr>
              <a:t>Nancy Lagos</a:t>
            </a:r>
          </a:p>
          <a:p>
            <a:pPr algn="ctr"/>
            <a:r>
              <a:rPr lang="es-MX" sz="1050" dirty="0" smtClean="0">
                <a:latin typeface="Arial" panose="020B0604020202020204" pitchFamily="34" charset="0"/>
                <a:cs typeface="Arial" panose="020B0604020202020204" pitchFamily="34" charset="0"/>
              </a:rPr>
              <a:t>Referente Crónicas</a:t>
            </a:r>
          </a:p>
        </p:txBody>
      </p:sp>
      <p:sp>
        <p:nvSpPr>
          <p:cNvPr id="26" name="CuadroTexto 25">
            <a:extLst>
              <a:ext uri="{FF2B5EF4-FFF2-40B4-BE49-F238E27FC236}">
                <a16:creationId xmlns:a16="http://schemas.microsoft.com/office/drawing/2014/main" id="{4F7468E1-88A8-D7E6-1299-12AE066BE736}"/>
              </a:ext>
            </a:extLst>
          </p:cNvPr>
          <p:cNvSpPr txBox="1"/>
          <p:nvPr/>
        </p:nvSpPr>
        <p:spPr>
          <a:xfrm>
            <a:off x="82206" y="6348701"/>
            <a:ext cx="1266693" cy="307777"/>
          </a:xfrm>
          <a:prstGeom prst="rect">
            <a:avLst/>
          </a:prstGeom>
          <a:noFill/>
        </p:spPr>
        <p:txBody>
          <a:bodyPr wrap="none" rtlCol="0">
            <a:spAutoFit/>
          </a:bodyPr>
          <a:lstStyle/>
          <a:p>
            <a:r>
              <a:rPr lang="es-MX" sz="1400" b="1" dirty="0">
                <a:latin typeface="Arial" panose="020B0604020202020204" pitchFamily="34" charset="0"/>
                <a:cs typeface="Arial" panose="020B0604020202020204" pitchFamily="34" charset="0"/>
              </a:rPr>
              <a:t>Introducción</a:t>
            </a:r>
          </a:p>
        </p:txBody>
      </p:sp>
      <p:sp>
        <p:nvSpPr>
          <p:cNvPr id="12" name="CuadroTexto 11">
            <a:extLst>
              <a:ext uri="{FF2B5EF4-FFF2-40B4-BE49-F238E27FC236}">
                <a16:creationId xmlns:a16="http://schemas.microsoft.com/office/drawing/2014/main" id="{E2F229A6-CB7E-B921-00F1-6AEC0E6E6CFC}"/>
              </a:ext>
            </a:extLst>
          </p:cNvPr>
          <p:cNvSpPr txBox="1"/>
          <p:nvPr/>
        </p:nvSpPr>
        <p:spPr>
          <a:xfrm>
            <a:off x="204433" y="8878438"/>
            <a:ext cx="6373234" cy="215444"/>
          </a:xfrm>
          <a:prstGeom prst="rect">
            <a:avLst/>
          </a:prstGeom>
          <a:noFill/>
        </p:spPr>
        <p:txBody>
          <a:bodyPr wrap="square">
            <a:spAutoFit/>
          </a:bodyPr>
          <a:lstStyle/>
          <a:p>
            <a:r>
              <a:rPr lang="es-MX" sz="800" dirty="0">
                <a:solidFill>
                  <a:schemeClr val="bg1"/>
                </a:solidFill>
                <a:latin typeface="Arial" panose="020B0604020202020204" pitchFamily="34" charset="0"/>
                <a:cs typeface="Arial" panose="020B0604020202020204" pitchFamily="34" charset="0"/>
              </a:rPr>
              <a:t>Tel. 602 7238803, </a:t>
            </a:r>
            <a:r>
              <a:rPr lang="es-ES" sz="800" dirty="0">
                <a:solidFill>
                  <a:schemeClr val="bg1"/>
                </a:solidFill>
                <a:latin typeface="Arial" panose="020B0604020202020204" pitchFamily="34" charset="0"/>
                <a:cs typeface="Arial" panose="020B0604020202020204" pitchFamily="34" charset="0"/>
              </a:rPr>
              <a:t>Cl. 6, </a:t>
            </a:r>
            <a:r>
              <a:rPr lang="es-ES" sz="800" dirty="0" err="1">
                <a:solidFill>
                  <a:schemeClr val="bg1"/>
                </a:solidFill>
                <a:latin typeface="Arial" panose="020B0604020202020204" pitchFamily="34" charset="0"/>
                <a:cs typeface="Arial" panose="020B0604020202020204" pitchFamily="34" charset="0"/>
              </a:rPr>
              <a:t>Cra</a:t>
            </a:r>
            <a:r>
              <a:rPr lang="es-ES" sz="800" dirty="0">
                <a:solidFill>
                  <a:schemeClr val="bg1"/>
                </a:solidFill>
                <a:latin typeface="Arial" panose="020B0604020202020204" pitchFamily="34" charset="0"/>
                <a:cs typeface="Arial" panose="020B0604020202020204" pitchFamily="34" charset="0"/>
              </a:rPr>
              <a:t>. 33 Sur, </a:t>
            </a:r>
            <a:r>
              <a:rPr lang="es-MX" sz="800" dirty="0">
                <a:solidFill>
                  <a:schemeClr val="bg1"/>
                </a:solidFill>
                <a:latin typeface="Arial" panose="020B0604020202020204" pitchFamily="34" charset="0"/>
                <a:cs typeface="Arial" panose="020B0604020202020204" pitchFamily="34" charset="0"/>
              </a:rPr>
              <a:t>Centro Administrativo Municipal - CAM </a:t>
            </a:r>
            <a:r>
              <a:rPr lang="es-MX" sz="800" dirty="0" err="1">
                <a:solidFill>
                  <a:schemeClr val="bg1"/>
                </a:solidFill>
                <a:latin typeface="Arial" panose="020B0604020202020204" pitchFamily="34" charset="0"/>
                <a:cs typeface="Arial" panose="020B0604020202020204" pitchFamily="34" charset="0"/>
              </a:rPr>
              <a:t>Anganoy</a:t>
            </a:r>
            <a:r>
              <a:rPr lang="es-MX" sz="800" dirty="0">
                <a:solidFill>
                  <a:schemeClr val="bg1"/>
                </a:solidFill>
                <a:latin typeface="Arial" panose="020B0604020202020204" pitchFamily="34" charset="0"/>
                <a:cs typeface="Arial" panose="020B0604020202020204" pitchFamily="34" charset="0"/>
              </a:rPr>
              <a:t>, san Juan de Pasto - Nariño</a:t>
            </a:r>
          </a:p>
        </p:txBody>
      </p:sp>
      <p:pic>
        <p:nvPicPr>
          <p:cNvPr id="15" name="Imagen 14"/>
          <p:cNvPicPr>
            <a:picLocks noChangeAspect="1"/>
          </p:cNvPicPr>
          <p:nvPr/>
        </p:nvPicPr>
        <p:blipFill>
          <a:blip r:embed="rId3">
            <a:extLst>
              <a:ext uri="{BEBA8EAE-BF5A-486C-A8C5-ECC9F3942E4B}">
                <a14:imgProps xmlns:a14="http://schemas.microsoft.com/office/drawing/2010/main">
                  <a14:imgLayer r:embed="rId4">
                    <a14:imgEffect>
                      <a14:backgroundRemoval t="10000" b="95000" l="10000" r="90469"/>
                    </a14:imgEffect>
                  </a14:imgLayer>
                </a14:imgProps>
              </a:ext>
            </a:extLst>
          </a:blip>
          <a:stretch>
            <a:fillRect/>
          </a:stretch>
        </p:blipFill>
        <p:spPr>
          <a:xfrm>
            <a:off x="4757351" y="24712"/>
            <a:ext cx="1969552" cy="1969552"/>
          </a:xfrm>
          <a:prstGeom prst="rect">
            <a:avLst/>
          </a:prstGeom>
        </p:spPr>
      </p:pic>
      <p:sp>
        <p:nvSpPr>
          <p:cNvPr id="9" name="CuadroTexto 8">
            <a:extLst>
              <a:ext uri="{FF2B5EF4-FFF2-40B4-BE49-F238E27FC236}">
                <a16:creationId xmlns:a16="http://schemas.microsoft.com/office/drawing/2014/main" id="{7CF3A1A0-1B40-EBE3-9CE9-7B80355606E9}"/>
              </a:ext>
            </a:extLst>
          </p:cNvPr>
          <p:cNvSpPr txBox="1"/>
          <p:nvPr/>
        </p:nvSpPr>
        <p:spPr>
          <a:xfrm>
            <a:off x="2512546" y="728915"/>
            <a:ext cx="2702297" cy="584775"/>
          </a:xfrm>
          <a:prstGeom prst="rect">
            <a:avLst/>
          </a:prstGeom>
          <a:noFill/>
        </p:spPr>
        <p:txBody>
          <a:bodyPr wrap="square">
            <a:spAutoFit/>
          </a:bodyPr>
          <a:lstStyle/>
          <a:p>
            <a:pPr algn="r"/>
            <a:r>
              <a:rPr lang="es-MX" sz="3200" b="1" dirty="0" smtClean="0">
                <a:solidFill>
                  <a:srgbClr val="954ECA"/>
                </a:solidFill>
                <a:latin typeface="Arial" panose="020B0604020202020204" pitchFamily="34" charset="0"/>
                <a:cs typeface="Arial" panose="020B0604020202020204" pitchFamily="34" charset="0"/>
              </a:rPr>
              <a:t>CÁNCER</a:t>
            </a:r>
            <a:endParaRPr lang="es-MX" sz="3200" b="1" dirty="0">
              <a:solidFill>
                <a:srgbClr val="954ECA"/>
              </a:solidFill>
              <a:latin typeface="Arial" panose="020B0604020202020204" pitchFamily="34" charset="0"/>
              <a:cs typeface="Arial" panose="020B0604020202020204" pitchFamily="34" charset="0"/>
            </a:endParaRPr>
          </a:p>
        </p:txBody>
      </p:sp>
      <p:sp>
        <p:nvSpPr>
          <p:cNvPr id="16" name="Rectángulo 15"/>
          <p:cNvSpPr/>
          <p:nvPr/>
        </p:nvSpPr>
        <p:spPr>
          <a:xfrm>
            <a:off x="107308" y="6606493"/>
            <a:ext cx="6619595" cy="2123658"/>
          </a:xfrm>
          <a:prstGeom prst="rect">
            <a:avLst/>
          </a:prstGeom>
        </p:spPr>
        <p:txBody>
          <a:bodyPr wrap="square">
            <a:spAutoFit/>
          </a:bodyPr>
          <a:lstStyle/>
          <a:p>
            <a:pPr algn="just"/>
            <a:r>
              <a:rPr lang="es-MX" sz="1100" dirty="0">
                <a:latin typeface="Arial" panose="020B0604020202020204" pitchFamily="34" charset="0"/>
                <a:cs typeface="Arial" panose="020B0604020202020204" pitchFamily="34" charset="0"/>
              </a:rPr>
              <a:t>De acuerdo con el reporte de la Organización Panamericana de la Salud (OPS) y la Organización Mundial de la Salud (OMS) [1], en las Américas, el cáncer es la segunda causa de mortalidad. Datos de 2018 revelan el diagnóstico de 3,8 millones de casos de cáncer y 1,4 millones de muertes derivadas por esta misma causa, siendo los cánceres más frecuentes en hombres, el de próstata, pulmón y </a:t>
            </a:r>
            <a:r>
              <a:rPr lang="es-MX" sz="1100" dirty="0" err="1">
                <a:latin typeface="Arial" panose="020B0604020202020204" pitchFamily="34" charset="0"/>
                <a:cs typeface="Arial" panose="020B0604020202020204" pitchFamily="34" charset="0"/>
              </a:rPr>
              <a:t>colorrectal</a:t>
            </a:r>
            <a:r>
              <a:rPr lang="es-MX" sz="1100" dirty="0">
                <a:latin typeface="Arial" panose="020B0604020202020204" pitchFamily="34" charset="0"/>
                <a:cs typeface="Arial" panose="020B0604020202020204" pitchFamily="34" charset="0"/>
              </a:rPr>
              <a:t> y, en mujeres, el de mama, pulmón y, también, </a:t>
            </a:r>
            <a:r>
              <a:rPr lang="es-MX" sz="1100" dirty="0" err="1">
                <a:latin typeface="Arial" panose="020B0604020202020204" pitchFamily="34" charset="0"/>
                <a:cs typeface="Arial" panose="020B0604020202020204" pitchFamily="34" charset="0"/>
              </a:rPr>
              <a:t>colorrectal</a:t>
            </a:r>
            <a:r>
              <a:rPr lang="es-MX" sz="1100" dirty="0">
                <a:latin typeface="Arial" panose="020B0604020202020204" pitchFamily="34" charset="0"/>
                <a:cs typeface="Arial" panose="020B0604020202020204" pitchFamily="34" charset="0"/>
              </a:rPr>
              <a:t>. Según estas organizaciones, se espera que la mortalidad por cáncer en esta zona aumente hasta 2,1 millones en el año 2030.</a:t>
            </a:r>
          </a:p>
          <a:p>
            <a:pPr algn="just"/>
            <a:endParaRPr lang="es-MX" sz="1100" dirty="0">
              <a:latin typeface="Arial" panose="020B0604020202020204" pitchFamily="34" charset="0"/>
              <a:cs typeface="Arial" panose="020B0604020202020204" pitchFamily="34" charset="0"/>
            </a:endParaRPr>
          </a:p>
          <a:p>
            <a:pPr algn="just"/>
            <a:r>
              <a:rPr lang="es-MX" sz="1100" dirty="0">
                <a:latin typeface="Arial" panose="020B0604020202020204" pitchFamily="34" charset="0"/>
                <a:cs typeface="Arial" panose="020B0604020202020204" pitchFamily="34" charset="0"/>
              </a:rPr>
              <a:t>Según la OPS [2], un tercio de todos los casos de cáncer podría prevenirse, evitando factores de riesgo y, si se fortalecen los programas de tamizaje y vacunación, se detecta temprano, se previene y se trata adecuadamente. Asimismo, al mejorar algunos componentes del sistema y los servicios de salud como la integralidad, oportunidad, continuidad y seguimiento de las redes de servicios oncológicos, se podría disminuir la mortalidad e incrementar la supervivencia a largo plazo.</a:t>
            </a:r>
          </a:p>
        </p:txBody>
      </p:sp>
      <p:sp>
        <p:nvSpPr>
          <p:cNvPr id="20" name="CuadroTexto 19">
            <a:extLst>
              <a:ext uri="{FF2B5EF4-FFF2-40B4-BE49-F238E27FC236}">
                <a16:creationId xmlns:a16="http://schemas.microsoft.com/office/drawing/2014/main" id="{EF7B69C9-747A-C7FA-7C7F-8B4B9C53EFF0}"/>
              </a:ext>
            </a:extLst>
          </p:cNvPr>
          <p:cNvSpPr txBox="1"/>
          <p:nvPr/>
        </p:nvSpPr>
        <p:spPr>
          <a:xfrm>
            <a:off x="3573411" y="1943318"/>
            <a:ext cx="2702984" cy="307777"/>
          </a:xfrm>
          <a:prstGeom prst="rect">
            <a:avLst/>
          </a:prstGeom>
          <a:noFill/>
        </p:spPr>
        <p:txBody>
          <a:bodyPr wrap="none" rtlCol="0">
            <a:spAutoFit/>
          </a:bodyPr>
          <a:lstStyle/>
          <a:p>
            <a:r>
              <a:rPr lang="es-ES" sz="1400" dirty="0">
                <a:solidFill>
                  <a:schemeClr val="bg1"/>
                </a:solidFill>
              </a:rPr>
              <a:t>No. </a:t>
            </a:r>
            <a:r>
              <a:rPr lang="es-ES" sz="1400" dirty="0" smtClean="0">
                <a:solidFill>
                  <a:schemeClr val="bg1"/>
                </a:solidFill>
              </a:rPr>
              <a:t>001 Junio </a:t>
            </a:r>
            <a:r>
              <a:rPr lang="es-ES" sz="1400" dirty="0">
                <a:solidFill>
                  <a:schemeClr val="bg1"/>
                </a:solidFill>
              </a:rPr>
              <a:t>de </a:t>
            </a:r>
            <a:r>
              <a:rPr lang="es-ES" sz="1400" dirty="0" smtClean="0">
                <a:solidFill>
                  <a:schemeClr val="bg1"/>
                </a:solidFill>
              </a:rPr>
              <a:t>2024 </a:t>
            </a:r>
            <a:r>
              <a:rPr lang="es-ES" sz="1400" dirty="0">
                <a:solidFill>
                  <a:schemeClr val="bg1"/>
                </a:solidFill>
              </a:rPr>
              <a:t>– ISSN: </a:t>
            </a:r>
            <a:r>
              <a:rPr lang="es-ES" sz="1400" dirty="0" err="1">
                <a:solidFill>
                  <a:schemeClr val="bg1"/>
                </a:solidFill>
              </a:rPr>
              <a:t>xxxx</a:t>
            </a:r>
            <a:endParaRPr lang="es-ES" sz="1400" dirty="0">
              <a:solidFill>
                <a:schemeClr val="bg1"/>
              </a:solidFill>
            </a:endParaRPr>
          </a:p>
        </p:txBody>
      </p:sp>
    </p:spTree>
    <p:extLst>
      <p:ext uri="{BB962C8B-B14F-4D97-AF65-F5344CB8AC3E}">
        <p14:creationId xmlns:p14="http://schemas.microsoft.com/office/powerpoint/2010/main" val="2247614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84DF06EA-231F-1C27-9B59-622C4C347993}"/>
              </a:ext>
            </a:extLst>
          </p:cNvPr>
          <p:cNvSpPr txBox="1"/>
          <p:nvPr/>
        </p:nvSpPr>
        <p:spPr>
          <a:xfrm>
            <a:off x="21669" y="1121710"/>
            <a:ext cx="3094117" cy="338554"/>
          </a:xfrm>
          <a:prstGeom prst="rect">
            <a:avLst/>
          </a:prstGeom>
          <a:noFill/>
        </p:spPr>
        <p:txBody>
          <a:bodyPr wrap="none" rtlCol="0">
            <a:spAutoFit/>
          </a:bodyPr>
          <a:lstStyle/>
          <a:p>
            <a:r>
              <a:rPr lang="es-MX" sz="1600" b="1" dirty="0">
                <a:latin typeface="Arial" panose="020B0604020202020204" pitchFamily="34" charset="0"/>
                <a:cs typeface="Arial" panose="020B0604020202020204" pitchFamily="34" charset="0"/>
              </a:rPr>
              <a:t>Secretaría de Salud Municipal</a:t>
            </a:r>
          </a:p>
        </p:txBody>
      </p:sp>
      <p:sp>
        <p:nvSpPr>
          <p:cNvPr id="6" name="CuadroTexto 5">
            <a:extLst>
              <a:ext uri="{FF2B5EF4-FFF2-40B4-BE49-F238E27FC236}">
                <a16:creationId xmlns:a16="http://schemas.microsoft.com/office/drawing/2014/main" id="{E05BDCF7-47F5-2484-D5E6-D4E04D6B86B0}"/>
              </a:ext>
            </a:extLst>
          </p:cNvPr>
          <p:cNvSpPr txBox="1"/>
          <p:nvPr/>
        </p:nvSpPr>
        <p:spPr>
          <a:xfrm>
            <a:off x="434898" y="1335386"/>
            <a:ext cx="2007281" cy="338554"/>
          </a:xfrm>
          <a:prstGeom prst="rect">
            <a:avLst/>
          </a:prstGeom>
          <a:noFill/>
        </p:spPr>
        <p:txBody>
          <a:bodyPr wrap="none" rtlCol="0">
            <a:spAutoFit/>
          </a:bodyPr>
          <a:lstStyle/>
          <a:p>
            <a:r>
              <a:rPr lang="es-MX" sz="1600" b="1" dirty="0">
                <a:latin typeface="Arial" panose="020B0604020202020204" pitchFamily="34" charset="0"/>
                <a:cs typeface="Arial" panose="020B0604020202020204" pitchFamily="34" charset="0"/>
              </a:rPr>
              <a:t>San Juan de Pasto</a:t>
            </a:r>
          </a:p>
        </p:txBody>
      </p:sp>
      <p:sp>
        <p:nvSpPr>
          <p:cNvPr id="10" name="Rectángulo 9">
            <a:extLst>
              <a:ext uri="{FF2B5EF4-FFF2-40B4-BE49-F238E27FC236}">
                <a16:creationId xmlns:a16="http://schemas.microsoft.com/office/drawing/2014/main" id="{9E434476-A668-EE8C-A964-1D368A964175}"/>
              </a:ext>
            </a:extLst>
          </p:cNvPr>
          <p:cNvSpPr/>
          <p:nvPr/>
        </p:nvSpPr>
        <p:spPr>
          <a:xfrm>
            <a:off x="0" y="1644062"/>
            <a:ext cx="6858000" cy="400111"/>
          </a:xfrm>
          <a:prstGeom prst="rect">
            <a:avLst/>
          </a:prstGeom>
          <a:solidFill>
            <a:srgbClr val="954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bg1"/>
              </a:solidFill>
            </a:endParaRPr>
          </a:p>
        </p:txBody>
      </p:sp>
      <p:pic>
        <p:nvPicPr>
          <p:cNvPr id="11" name="Imagen 3" descr="Logotipo, nombre de la empresa&#10;&#10;Descripción generada automáticamente">
            <a:extLst>
              <a:ext uri="{FF2B5EF4-FFF2-40B4-BE49-F238E27FC236}">
                <a16:creationId xmlns:a16="http://schemas.microsoft.com/office/drawing/2014/main" id="{839D63B8-DC87-22CF-BC00-5F734000A0DA}"/>
              </a:ext>
            </a:extLst>
          </p:cNvPr>
          <p:cNvPicPr>
            <a:picLocks noChangeAspect="1" noChangeArrowheads="1"/>
          </p:cNvPicPr>
          <p:nvPr/>
        </p:nvPicPr>
        <p:blipFill rotWithShape="1">
          <a:blip r:embed="rId2">
            <a:clrChange>
              <a:clrFrom>
                <a:srgbClr val="F6F5F3"/>
              </a:clrFrom>
              <a:clrTo>
                <a:srgbClr val="F6F5F3">
                  <a:alpha val="0"/>
                </a:srgbClr>
              </a:clrTo>
            </a:clrChange>
            <a:extLst>
              <a:ext uri="{28A0092B-C50C-407E-A947-70E740481C1C}">
                <a14:useLocalDpi xmlns:a14="http://schemas.microsoft.com/office/drawing/2010/main" val="0"/>
              </a:ext>
            </a:extLst>
          </a:blip>
          <a:srcRect l="4655" t="4907" r="69157" b="79914"/>
          <a:stretch/>
        </p:blipFill>
        <p:spPr bwMode="auto">
          <a:xfrm>
            <a:off x="773155" y="112697"/>
            <a:ext cx="1330764" cy="1103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uadroTexto 3">
            <a:extLst>
              <a:ext uri="{FF2B5EF4-FFF2-40B4-BE49-F238E27FC236}">
                <a16:creationId xmlns:a16="http://schemas.microsoft.com/office/drawing/2014/main" id="{0EF48C40-BE98-D789-087D-880697911EAB}"/>
              </a:ext>
            </a:extLst>
          </p:cNvPr>
          <p:cNvSpPr txBox="1"/>
          <p:nvPr/>
        </p:nvSpPr>
        <p:spPr>
          <a:xfrm>
            <a:off x="254561" y="1608364"/>
            <a:ext cx="2986715" cy="461665"/>
          </a:xfrm>
          <a:prstGeom prst="rect">
            <a:avLst/>
          </a:prstGeom>
          <a:noFill/>
        </p:spPr>
        <p:txBody>
          <a:bodyPr wrap="none" rtlCol="0">
            <a:spAutoFit/>
          </a:bodyPr>
          <a:lstStyle/>
          <a:p>
            <a:r>
              <a:rPr lang="es-MX" sz="2400" b="1" dirty="0">
                <a:solidFill>
                  <a:schemeClr val="bg1"/>
                </a:solidFill>
                <a:latin typeface="Arial" panose="020B0604020202020204" pitchFamily="34" charset="0"/>
                <a:cs typeface="Arial" panose="020B0604020202020204" pitchFamily="34" charset="0"/>
              </a:rPr>
              <a:t>Boletín Informativo</a:t>
            </a:r>
          </a:p>
        </p:txBody>
      </p:sp>
      <p:sp>
        <p:nvSpPr>
          <p:cNvPr id="19" name="Rectángulo 18">
            <a:extLst>
              <a:ext uri="{FF2B5EF4-FFF2-40B4-BE49-F238E27FC236}">
                <a16:creationId xmlns:a16="http://schemas.microsoft.com/office/drawing/2014/main" id="{ABFCF3A5-B242-EA70-7883-E9A14BDA6902}"/>
              </a:ext>
            </a:extLst>
          </p:cNvPr>
          <p:cNvSpPr/>
          <p:nvPr/>
        </p:nvSpPr>
        <p:spPr>
          <a:xfrm>
            <a:off x="0" y="8810266"/>
            <a:ext cx="6858000" cy="333735"/>
          </a:xfrm>
          <a:prstGeom prst="rect">
            <a:avLst/>
          </a:prstGeom>
          <a:solidFill>
            <a:srgbClr val="954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3" name="CuadroTexto 12">
            <a:extLst>
              <a:ext uri="{FF2B5EF4-FFF2-40B4-BE49-F238E27FC236}">
                <a16:creationId xmlns:a16="http://schemas.microsoft.com/office/drawing/2014/main" id="{FA4BA3E3-5A0E-4881-206A-26344291CDAD}"/>
              </a:ext>
            </a:extLst>
          </p:cNvPr>
          <p:cNvSpPr txBox="1"/>
          <p:nvPr/>
        </p:nvSpPr>
        <p:spPr>
          <a:xfrm>
            <a:off x="126454" y="2112423"/>
            <a:ext cx="3907224" cy="307777"/>
          </a:xfrm>
          <a:prstGeom prst="rect">
            <a:avLst/>
          </a:prstGeom>
          <a:noFill/>
        </p:spPr>
        <p:txBody>
          <a:bodyPr wrap="square">
            <a:spAutoFit/>
          </a:bodyPr>
          <a:lstStyle/>
          <a:p>
            <a:r>
              <a:rPr lang="es-MX" sz="1400" b="1" dirty="0">
                <a:solidFill>
                  <a:srgbClr val="7030A0"/>
                </a:solidFill>
                <a:latin typeface="Arial" panose="020B0604020202020204" pitchFamily="34" charset="0"/>
                <a:cs typeface="Arial" panose="020B0604020202020204" pitchFamily="34" charset="0"/>
              </a:rPr>
              <a:t>Naturaleza del cáncer</a:t>
            </a:r>
          </a:p>
        </p:txBody>
      </p:sp>
      <p:sp>
        <p:nvSpPr>
          <p:cNvPr id="18" name="CuadroTexto 17">
            <a:extLst>
              <a:ext uri="{FF2B5EF4-FFF2-40B4-BE49-F238E27FC236}">
                <a16:creationId xmlns:a16="http://schemas.microsoft.com/office/drawing/2014/main" id="{124F730A-B6CB-F626-3AE0-C8FBAB2CA5DD}"/>
              </a:ext>
            </a:extLst>
          </p:cNvPr>
          <p:cNvSpPr txBox="1"/>
          <p:nvPr/>
        </p:nvSpPr>
        <p:spPr>
          <a:xfrm>
            <a:off x="126455" y="2468962"/>
            <a:ext cx="4652280" cy="1446550"/>
          </a:xfrm>
          <a:prstGeom prst="rect">
            <a:avLst/>
          </a:prstGeom>
          <a:noFill/>
        </p:spPr>
        <p:txBody>
          <a:bodyPr wrap="square">
            <a:spAutoFit/>
          </a:bodyPr>
          <a:lstStyle/>
          <a:p>
            <a:pPr algn="just"/>
            <a:r>
              <a:rPr lang="es-MX" sz="1100" dirty="0" smtClean="0">
                <a:latin typeface="Arial" panose="020B0604020202020204" pitchFamily="34" charset="0"/>
                <a:cs typeface="Arial" panose="020B0604020202020204" pitchFamily="34" charset="0"/>
              </a:rPr>
              <a:t>El </a:t>
            </a:r>
            <a:r>
              <a:rPr lang="es-MX" sz="1100" dirty="0">
                <a:latin typeface="Arial" panose="020B0604020202020204" pitchFamily="34" charset="0"/>
                <a:cs typeface="Arial" panose="020B0604020202020204" pitchFamily="34" charset="0"/>
              </a:rPr>
              <a:t>cáncer no es una sola enfermedad sino una colección de enfermedades relacionadas que pueden ocurrir casi en cualquier lugar del cuerpo. En su forma más simple, el cáncer es una enfermedad de los genes en las células de nuestro cuerpo. Los genes controlan cómo funcionan nuestras células.  Pero, cambios en estos genes pueden causar que las células no funcionen, lo que hace que ellas crezcan y se dividan cuando no deberían </a:t>
            </a:r>
            <a:r>
              <a:rPr lang="es-MX" sz="1100" dirty="0" smtClean="0">
                <a:latin typeface="Arial" panose="020B0604020202020204" pitchFamily="34" charset="0"/>
                <a:cs typeface="Arial" panose="020B0604020202020204" pitchFamily="34" charset="0"/>
              </a:rPr>
              <a:t>hacerlo o </a:t>
            </a:r>
            <a:r>
              <a:rPr lang="es-MX" sz="1100" dirty="0">
                <a:latin typeface="Arial" panose="020B0604020202020204" pitchFamily="34" charset="0"/>
                <a:cs typeface="Arial" panose="020B0604020202020204" pitchFamily="34" charset="0"/>
              </a:rPr>
              <a:t>impedirles que mueran cuando deberían morir. </a:t>
            </a:r>
            <a:endParaRPr lang="es-ES" sz="1100" dirty="0">
              <a:latin typeface="Arial" panose="020B0604020202020204" pitchFamily="34" charset="0"/>
              <a:cs typeface="Arial" panose="020B0604020202020204" pitchFamily="34" charset="0"/>
            </a:endParaRPr>
          </a:p>
        </p:txBody>
      </p:sp>
      <p:sp>
        <p:nvSpPr>
          <p:cNvPr id="22" name="CuadroTexto 21">
            <a:extLst>
              <a:ext uri="{FF2B5EF4-FFF2-40B4-BE49-F238E27FC236}">
                <a16:creationId xmlns:a16="http://schemas.microsoft.com/office/drawing/2014/main" id="{30AC9305-C8A2-9BA9-268B-7CFA79031E12}"/>
              </a:ext>
            </a:extLst>
          </p:cNvPr>
          <p:cNvSpPr txBox="1"/>
          <p:nvPr/>
        </p:nvSpPr>
        <p:spPr>
          <a:xfrm>
            <a:off x="4778735" y="4017289"/>
            <a:ext cx="2066299" cy="646331"/>
          </a:xfrm>
          <a:prstGeom prst="rect">
            <a:avLst/>
          </a:prstGeom>
          <a:noFill/>
        </p:spPr>
        <p:txBody>
          <a:bodyPr wrap="square">
            <a:spAutoFit/>
          </a:bodyPr>
          <a:lstStyle/>
          <a:p>
            <a:pPr algn="just"/>
            <a:r>
              <a:rPr lang="de-DE" sz="600" dirty="0">
                <a:latin typeface="Arial" panose="020B0604020202020204" pitchFamily="34" charset="0"/>
                <a:cs typeface="Arial" panose="020B0604020202020204" pitchFamily="34" charset="0"/>
              </a:rPr>
              <a:t>Fuente. [Consultado </a:t>
            </a:r>
            <a:r>
              <a:rPr lang="de-DE" sz="600" dirty="0" smtClean="0">
                <a:latin typeface="Arial" panose="020B0604020202020204" pitchFamily="34" charset="0"/>
                <a:cs typeface="Arial" panose="020B0604020202020204" pitchFamily="34" charset="0"/>
              </a:rPr>
              <a:t>20/04/2023</a:t>
            </a:r>
            <a:r>
              <a:rPr lang="de-DE" sz="600" dirty="0">
                <a:latin typeface="Arial" panose="020B0604020202020204" pitchFamily="34" charset="0"/>
                <a:cs typeface="Arial" panose="020B0604020202020204" pitchFamily="34" charset="0"/>
              </a:rPr>
              <a:t>] https://www.google.com/search?q=CANCER+cinta&amp;tbm=isch&amp;hl=es&amp;rlz=1C1UUXU_esCO1051CO1051&amp;sa=X&amp;ved=2ahUKEwjOlNy7jLT-AhX0bDABHWvmDqUQ3VYoAHoECAEQJQ&amp;biw=1280&amp;bih=577#imgrc=okpxw-rL6MDQgM</a:t>
            </a:r>
          </a:p>
        </p:txBody>
      </p:sp>
      <p:sp>
        <p:nvSpPr>
          <p:cNvPr id="23" name="CuadroTexto 22">
            <a:extLst>
              <a:ext uri="{FF2B5EF4-FFF2-40B4-BE49-F238E27FC236}">
                <a16:creationId xmlns:a16="http://schemas.microsoft.com/office/drawing/2014/main" id="{8AC2F68E-B665-5F0C-4D7A-B0A15CF3C353}"/>
              </a:ext>
            </a:extLst>
          </p:cNvPr>
          <p:cNvSpPr txBox="1"/>
          <p:nvPr/>
        </p:nvSpPr>
        <p:spPr>
          <a:xfrm>
            <a:off x="31246" y="3964055"/>
            <a:ext cx="2814581" cy="307777"/>
          </a:xfrm>
          <a:prstGeom prst="rect">
            <a:avLst/>
          </a:prstGeom>
          <a:noFill/>
        </p:spPr>
        <p:txBody>
          <a:bodyPr wrap="square">
            <a:spAutoFit/>
          </a:bodyPr>
          <a:lstStyle/>
          <a:p>
            <a:r>
              <a:rPr lang="es-MX" sz="1400" b="1" dirty="0">
                <a:solidFill>
                  <a:srgbClr val="7030A0"/>
                </a:solidFill>
                <a:latin typeface="Arial" panose="020B0604020202020204" pitchFamily="34" charset="0"/>
                <a:cs typeface="Arial" panose="020B0604020202020204" pitchFamily="34" charset="0"/>
              </a:rPr>
              <a:t>¿Cómo se forma el cáncer?</a:t>
            </a:r>
            <a:endParaRPr lang="es-CO" sz="1400" b="1" dirty="0">
              <a:solidFill>
                <a:srgbClr val="7030A0"/>
              </a:solidFill>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D986D799-3F44-0188-9F9D-E724900311AF}"/>
              </a:ext>
            </a:extLst>
          </p:cNvPr>
          <p:cNvSpPr txBox="1"/>
          <p:nvPr/>
        </p:nvSpPr>
        <p:spPr>
          <a:xfrm>
            <a:off x="204433" y="8877042"/>
            <a:ext cx="6373234" cy="215444"/>
          </a:xfrm>
          <a:prstGeom prst="rect">
            <a:avLst/>
          </a:prstGeom>
          <a:solidFill>
            <a:srgbClr val="954ECA"/>
          </a:solidFill>
        </p:spPr>
        <p:txBody>
          <a:bodyPr wrap="square">
            <a:spAutoFit/>
          </a:bodyPr>
          <a:lstStyle/>
          <a:p>
            <a:r>
              <a:rPr lang="es-MX" sz="800" dirty="0">
                <a:solidFill>
                  <a:schemeClr val="bg1"/>
                </a:solidFill>
                <a:latin typeface="Arial" panose="020B0604020202020204" pitchFamily="34" charset="0"/>
                <a:cs typeface="Arial" panose="020B0604020202020204" pitchFamily="34" charset="0"/>
              </a:rPr>
              <a:t>Tel. 602 7238803, </a:t>
            </a:r>
            <a:r>
              <a:rPr lang="es-ES" sz="800" dirty="0">
                <a:solidFill>
                  <a:schemeClr val="bg1"/>
                </a:solidFill>
                <a:latin typeface="Arial" panose="020B0604020202020204" pitchFamily="34" charset="0"/>
                <a:cs typeface="Arial" panose="020B0604020202020204" pitchFamily="34" charset="0"/>
              </a:rPr>
              <a:t>Cl. 6, </a:t>
            </a:r>
            <a:r>
              <a:rPr lang="es-ES" sz="800" dirty="0" err="1">
                <a:solidFill>
                  <a:schemeClr val="bg1"/>
                </a:solidFill>
                <a:latin typeface="Arial" panose="020B0604020202020204" pitchFamily="34" charset="0"/>
                <a:cs typeface="Arial" panose="020B0604020202020204" pitchFamily="34" charset="0"/>
              </a:rPr>
              <a:t>Cra</a:t>
            </a:r>
            <a:r>
              <a:rPr lang="es-ES" sz="800" dirty="0">
                <a:solidFill>
                  <a:schemeClr val="bg1"/>
                </a:solidFill>
                <a:latin typeface="Arial" panose="020B0604020202020204" pitchFamily="34" charset="0"/>
                <a:cs typeface="Arial" panose="020B0604020202020204" pitchFamily="34" charset="0"/>
              </a:rPr>
              <a:t>. 33 Sur, </a:t>
            </a:r>
            <a:r>
              <a:rPr lang="es-MX" sz="800" dirty="0">
                <a:solidFill>
                  <a:schemeClr val="bg1"/>
                </a:solidFill>
                <a:latin typeface="Arial" panose="020B0604020202020204" pitchFamily="34" charset="0"/>
                <a:cs typeface="Arial" panose="020B0604020202020204" pitchFamily="34" charset="0"/>
              </a:rPr>
              <a:t>Centro Administrativo Municipal - CAM </a:t>
            </a:r>
            <a:r>
              <a:rPr lang="es-MX" sz="800" dirty="0" err="1">
                <a:solidFill>
                  <a:schemeClr val="bg1"/>
                </a:solidFill>
                <a:latin typeface="Arial" panose="020B0604020202020204" pitchFamily="34" charset="0"/>
                <a:cs typeface="Arial" panose="020B0604020202020204" pitchFamily="34" charset="0"/>
              </a:rPr>
              <a:t>Anganoy</a:t>
            </a:r>
            <a:r>
              <a:rPr lang="es-MX" sz="800" dirty="0">
                <a:solidFill>
                  <a:schemeClr val="bg1"/>
                </a:solidFill>
                <a:latin typeface="Arial" panose="020B0604020202020204" pitchFamily="34" charset="0"/>
                <a:cs typeface="Arial" panose="020B0604020202020204" pitchFamily="34" charset="0"/>
              </a:rPr>
              <a:t>, san Juan de Pasto - Nariño</a:t>
            </a:r>
          </a:p>
        </p:txBody>
      </p:sp>
      <p:pic>
        <p:nvPicPr>
          <p:cNvPr id="24" name="Imagen 23"/>
          <p:cNvPicPr>
            <a:picLocks noChangeAspect="1"/>
          </p:cNvPicPr>
          <p:nvPr/>
        </p:nvPicPr>
        <p:blipFill>
          <a:blip r:embed="rId3"/>
          <a:stretch>
            <a:fillRect/>
          </a:stretch>
        </p:blipFill>
        <p:spPr>
          <a:xfrm>
            <a:off x="4850297" y="2206389"/>
            <a:ext cx="1831442" cy="1749060"/>
          </a:xfrm>
          <a:prstGeom prst="rect">
            <a:avLst/>
          </a:prstGeom>
        </p:spPr>
      </p:pic>
      <p:pic>
        <p:nvPicPr>
          <p:cNvPr id="15" name="Imagen 14"/>
          <p:cNvPicPr>
            <a:picLocks noChangeAspect="1"/>
          </p:cNvPicPr>
          <p:nvPr/>
        </p:nvPicPr>
        <p:blipFill rotWithShape="1">
          <a:blip r:embed="rId4"/>
          <a:srcRect b="4374"/>
          <a:stretch/>
        </p:blipFill>
        <p:spPr>
          <a:xfrm>
            <a:off x="263641" y="4448797"/>
            <a:ext cx="3323784" cy="2329871"/>
          </a:xfrm>
          <a:prstGeom prst="rect">
            <a:avLst/>
          </a:prstGeom>
        </p:spPr>
      </p:pic>
      <p:sp>
        <p:nvSpPr>
          <p:cNvPr id="16" name="Rectángulo 15"/>
          <p:cNvSpPr/>
          <p:nvPr/>
        </p:nvSpPr>
        <p:spPr>
          <a:xfrm>
            <a:off x="3467961" y="4678860"/>
            <a:ext cx="3248974" cy="2123658"/>
          </a:xfrm>
          <a:prstGeom prst="rect">
            <a:avLst/>
          </a:prstGeom>
        </p:spPr>
        <p:txBody>
          <a:bodyPr wrap="square">
            <a:spAutoFit/>
          </a:bodyPr>
          <a:lstStyle/>
          <a:p>
            <a:pPr algn="just"/>
            <a:r>
              <a:rPr lang="es-MX" sz="1100" dirty="0">
                <a:solidFill>
                  <a:srgbClr val="1B1B1B"/>
                </a:solidFill>
                <a:latin typeface="Arial" panose="020B0604020202020204" pitchFamily="34" charset="0"/>
                <a:cs typeface="Arial" panose="020B0604020202020204" pitchFamily="34" charset="0"/>
              </a:rPr>
              <a:t>El cáncer es una enfermedad </a:t>
            </a:r>
            <a:r>
              <a:rPr lang="es-MX" sz="1100" dirty="0" smtClean="0">
                <a:solidFill>
                  <a:srgbClr val="1B1B1B"/>
                </a:solidFill>
                <a:latin typeface="Arial" panose="020B0604020202020204" pitchFamily="34" charset="0"/>
                <a:cs typeface="Arial" panose="020B0604020202020204" pitchFamily="34" charset="0"/>
              </a:rPr>
              <a:t>que puede tener dos orígenes:</a:t>
            </a:r>
          </a:p>
          <a:p>
            <a:pPr algn="just"/>
            <a:endParaRPr lang="es-MX" sz="1100" dirty="0">
              <a:solidFill>
                <a:srgbClr val="1B1B1B"/>
              </a:solidFill>
              <a:latin typeface="Arial" panose="020B0604020202020204" pitchFamily="34" charset="0"/>
              <a:cs typeface="Arial" panose="020B0604020202020204" pitchFamily="34" charset="0"/>
            </a:endParaRPr>
          </a:p>
          <a:p>
            <a:pPr marL="171450" indent="-171450" algn="just">
              <a:buFontTx/>
              <a:buChar char="-"/>
            </a:pPr>
            <a:r>
              <a:rPr lang="es-MX" sz="1100" dirty="0" smtClean="0">
                <a:solidFill>
                  <a:srgbClr val="1B1B1B"/>
                </a:solidFill>
                <a:latin typeface="Arial" panose="020B0604020202020204" pitchFamily="34" charset="0"/>
                <a:cs typeface="Arial" panose="020B0604020202020204" pitchFamily="34" charset="0"/>
              </a:rPr>
              <a:t>un origen hereditaria a través de la información genética de que pasa de padres a hijos </a:t>
            </a:r>
          </a:p>
          <a:p>
            <a:pPr marL="171450" indent="-171450" algn="just">
              <a:buFontTx/>
              <a:buChar char="-"/>
            </a:pPr>
            <a:endParaRPr lang="es-MX" sz="1100" dirty="0">
              <a:solidFill>
                <a:srgbClr val="1B1B1B"/>
              </a:solidFill>
              <a:latin typeface="Arial" panose="020B0604020202020204" pitchFamily="34" charset="0"/>
              <a:cs typeface="Arial" panose="020B0604020202020204" pitchFamily="34" charset="0"/>
            </a:endParaRPr>
          </a:p>
          <a:p>
            <a:pPr marL="171450" indent="-171450" algn="just">
              <a:buFontTx/>
              <a:buChar char="-"/>
            </a:pPr>
            <a:r>
              <a:rPr lang="es-MX" sz="1100" dirty="0" smtClean="0">
                <a:solidFill>
                  <a:srgbClr val="1B1B1B"/>
                </a:solidFill>
                <a:latin typeface="Arial" panose="020B0604020202020204" pitchFamily="34" charset="0"/>
                <a:cs typeface="Arial" panose="020B0604020202020204" pitchFamily="34" charset="0"/>
              </a:rPr>
              <a:t>o Ambiental, es decir por lo hábitos nocivos contra nuestro cuerpo, como por ejemplo fumar, consumir drogas no prescritas por un medico o por factores accidentales, como la exposición al sol o a sustancias químicas.</a:t>
            </a:r>
            <a:endParaRPr lang="es-MX" sz="1100" b="0" i="0" dirty="0">
              <a:solidFill>
                <a:srgbClr val="1B1B1B"/>
              </a:solidFill>
              <a:effectLst/>
              <a:latin typeface="Arial" panose="020B0604020202020204" pitchFamily="34" charset="0"/>
              <a:cs typeface="Arial" panose="020B0604020202020204" pitchFamily="34" charset="0"/>
            </a:endParaRPr>
          </a:p>
        </p:txBody>
      </p:sp>
      <p:pic>
        <p:nvPicPr>
          <p:cNvPr id="26" name="Picture 2" descr="https://www.cancer.gov/sites/g/files/xnrzdm211/files/styles/cgov_article/public/cgov_contextual_image/2021-09/01-ES_how-does-cancer-form.jpg?itok=3k8-uY8b"/>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41111" b="85778" l="8167" r="83667"/>
                    </a14:imgEffect>
                    <a14:imgEffect>
                      <a14:saturation sat="33000"/>
                    </a14:imgEffect>
                  </a14:imgLayer>
                </a14:imgProps>
              </a:ext>
              <a:ext uri="{28A0092B-C50C-407E-A947-70E740481C1C}">
                <a14:useLocalDpi xmlns:a14="http://schemas.microsoft.com/office/drawing/2010/main" val="0"/>
              </a:ext>
            </a:extLst>
          </a:blip>
          <a:srcRect l="7972" t="38026" r="50503" b="13742"/>
          <a:stretch/>
        </p:blipFill>
        <p:spPr bwMode="auto">
          <a:xfrm>
            <a:off x="587282" y="7290203"/>
            <a:ext cx="1206461" cy="105100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https://www.cancer.gov/sites/g/files/xnrzdm211/files/styles/cgov_article/public/cgov_contextual_image/2021-09/01-ES_how-does-cancer-form.jpg?itok=3k8-uY8b"/>
          <p:cNvPicPr>
            <a:picLocks noChangeAspect="1" noChangeArrowheads="1"/>
          </p:cNvPicPr>
          <p:nvPr/>
        </p:nvPicPr>
        <p:blipFill rotWithShape="1">
          <a:blip r:embed="rId7">
            <a:extLst>
              <a:ext uri="{BEBA8EAE-BF5A-486C-A8C5-ECC9F3942E4B}">
                <a14:imgProps xmlns:a14="http://schemas.microsoft.com/office/drawing/2010/main">
                  <a14:imgLayer r:embed="rId6">
                    <a14:imgEffect>
                      <a14:backgroundRemoval t="38222" b="86000" l="8000" r="92000"/>
                    </a14:imgEffect>
                    <a14:imgEffect>
                      <a14:saturation sat="33000"/>
                    </a14:imgEffect>
                  </a14:imgLayer>
                </a14:imgProps>
              </a:ext>
              <a:ext uri="{28A0092B-C50C-407E-A947-70E740481C1C}">
                <a14:useLocalDpi xmlns:a14="http://schemas.microsoft.com/office/drawing/2010/main" val="0"/>
              </a:ext>
            </a:extLst>
          </a:blip>
          <a:srcRect l="52026" t="38026" r="7575" b="13742"/>
          <a:stretch/>
        </p:blipFill>
        <p:spPr bwMode="auto">
          <a:xfrm>
            <a:off x="2210587" y="7348340"/>
            <a:ext cx="1156389" cy="1035472"/>
          </a:xfrm>
          <a:prstGeom prst="rect">
            <a:avLst/>
          </a:prstGeom>
          <a:noFill/>
          <a:extLst>
            <a:ext uri="{909E8E84-426E-40DD-AFC4-6F175D3DCCD1}">
              <a14:hiddenFill xmlns:a14="http://schemas.microsoft.com/office/drawing/2010/main">
                <a:solidFill>
                  <a:srgbClr val="FFFFFF"/>
                </a:solidFill>
              </a14:hiddenFill>
            </a:ext>
          </a:extLst>
        </p:spPr>
      </p:pic>
      <p:sp>
        <p:nvSpPr>
          <p:cNvPr id="29" name="CuadroTexto 28"/>
          <p:cNvSpPr txBox="1"/>
          <p:nvPr/>
        </p:nvSpPr>
        <p:spPr>
          <a:xfrm>
            <a:off x="587282" y="7079772"/>
            <a:ext cx="1303562" cy="276999"/>
          </a:xfrm>
          <a:prstGeom prst="rect">
            <a:avLst/>
          </a:prstGeom>
          <a:noFill/>
        </p:spPr>
        <p:txBody>
          <a:bodyPr wrap="none" rtlCol="0">
            <a:spAutoFit/>
          </a:bodyPr>
          <a:lstStyle/>
          <a:p>
            <a:r>
              <a:rPr lang="es-MX" sz="1200" b="1" dirty="0" smtClean="0">
                <a:solidFill>
                  <a:srgbClr val="7030A0"/>
                </a:solidFill>
                <a:latin typeface="Arial" panose="020B0604020202020204" pitchFamily="34" charset="0"/>
                <a:cs typeface="Arial" panose="020B0604020202020204" pitchFamily="34" charset="0"/>
              </a:rPr>
              <a:t>Células Normal</a:t>
            </a:r>
            <a:endParaRPr lang="en-US" sz="1200" b="1" dirty="0">
              <a:solidFill>
                <a:srgbClr val="7030A0"/>
              </a:solidFill>
              <a:latin typeface="Arial" panose="020B0604020202020204" pitchFamily="34" charset="0"/>
              <a:cs typeface="Arial" panose="020B0604020202020204" pitchFamily="34" charset="0"/>
            </a:endParaRPr>
          </a:p>
        </p:txBody>
      </p:sp>
      <p:sp>
        <p:nvSpPr>
          <p:cNvPr id="30" name="CuadroTexto 29"/>
          <p:cNvSpPr txBox="1"/>
          <p:nvPr/>
        </p:nvSpPr>
        <p:spPr>
          <a:xfrm>
            <a:off x="1990139" y="7087983"/>
            <a:ext cx="1643399" cy="276999"/>
          </a:xfrm>
          <a:prstGeom prst="rect">
            <a:avLst/>
          </a:prstGeom>
          <a:noFill/>
        </p:spPr>
        <p:txBody>
          <a:bodyPr wrap="none" rtlCol="0">
            <a:spAutoFit/>
          </a:bodyPr>
          <a:lstStyle/>
          <a:p>
            <a:r>
              <a:rPr lang="es-MX" sz="1200" b="1" dirty="0" smtClean="0">
                <a:solidFill>
                  <a:srgbClr val="7030A0"/>
                </a:solidFill>
                <a:latin typeface="Arial" panose="020B0604020202020204" pitchFamily="34" charset="0"/>
                <a:cs typeface="Arial" panose="020B0604020202020204" pitchFamily="34" charset="0"/>
              </a:rPr>
              <a:t>Células Cancerosas</a:t>
            </a:r>
            <a:endParaRPr lang="en-US" sz="1200" b="1" dirty="0">
              <a:solidFill>
                <a:srgbClr val="7030A0"/>
              </a:solidFill>
              <a:latin typeface="Arial" panose="020B0604020202020204" pitchFamily="34" charset="0"/>
              <a:cs typeface="Arial" panose="020B0604020202020204" pitchFamily="34" charset="0"/>
            </a:endParaRPr>
          </a:p>
        </p:txBody>
      </p:sp>
      <p:sp>
        <p:nvSpPr>
          <p:cNvPr id="31" name="Rectángulo 30"/>
          <p:cNvSpPr/>
          <p:nvPr/>
        </p:nvSpPr>
        <p:spPr>
          <a:xfrm>
            <a:off x="126454" y="8518176"/>
            <a:ext cx="5519159" cy="261610"/>
          </a:xfrm>
          <a:prstGeom prst="rect">
            <a:avLst/>
          </a:prstGeom>
        </p:spPr>
        <p:txBody>
          <a:bodyPr wrap="square">
            <a:spAutoFit/>
          </a:bodyPr>
          <a:lstStyle/>
          <a:p>
            <a:r>
              <a:rPr lang="en-US" sz="1100" dirty="0" smtClean="0"/>
              <a:t>Fuente: https</a:t>
            </a:r>
            <a:r>
              <a:rPr lang="en-US" sz="1100" dirty="0"/>
              <a:t>://www.cancer.gov/espanol/cancer/naturaleza/que-es#cmo-se-forma-el-cncer</a:t>
            </a:r>
          </a:p>
        </p:txBody>
      </p:sp>
      <p:sp>
        <p:nvSpPr>
          <p:cNvPr id="17" name="CuadroTexto 16"/>
          <p:cNvSpPr txBox="1"/>
          <p:nvPr/>
        </p:nvSpPr>
        <p:spPr>
          <a:xfrm>
            <a:off x="3587424" y="7348340"/>
            <a:ext cx="3094313" cy="1107996"/>
          </a:xfrm>
          <a:prstGeom prst="rect">
            <a:avLst/>
          </a:prstGeom>
          <a:noFill/>
        </p:spPr>
        <p:txBody>
          <a:bodyPr wrap="square" rtlCol="0">
            <a:spAutoFit/>
          </a:bodyPr>
          <a:lstStyle/>
          <a:p>
            <a:pPr algn="just"/>
            <a:r>
              <a:rPr lang="es-MX" sz="1100" dirty="0" smtClean="0">
                <a:latin typeface="Arial" panose="020B0604020202020204" pitchFamily="34" charset="0"/>
                <a:cs typeface="Arial" panose="020B0604020202020204" pitchFamily="34" charset="0"/>
              </a:rPr>
              <a:t>El Cáncer es una enfermedad que se genera cuando las células se reproducen multiplicándose sin control, diseminándose a los tejidos aledaños o alcanzando vasos sanguíneos y desplazándose a tejidos mas lejanos.</a:t>
            </a:r>
            <a:endParaRPr lang="en-US" sz="1100" dirty="0">
              <a:latin typeface="Arial" panose="020B0604020202020204" pitchFamily="34" charset="0"/>
              <a:cs typeface="Arial" panose="020B0604020202020204" pitchFamily="34" charset="0"/>
            </a:endParaRPr>
          </a:p>
        </p:txBody>
      </p:sp>
      <p:pic>
        <p:nvPicPr>
          <p:cNvPr id="25" name="Imagen 24"/>
          <p:cNvPicPr>
            <a:picLocks noChangeAspect="1"/>
          </p:cNvPicPr>
          <p:nvPr/>
        </p:nvPicPr>
        <p:blipFill>
          <a:blip r:embed="rId8">
            <a:extLst>
              <a:ext uri="{BEBA8EAE-BF5A-486C-A8C5-ECC9F3942E4B}">
                <a14:imgProps xmlns:a14="http://schemas.microsoft.com/office/drawing/2010/main">
                  <a14:imgLayer r:embed="rId9">
                    <a14:imgEffect>
                      <a14:backgroundRemoval t="10000" b="95000" l="10000" r="90469"/>
                    </a14:imgEffect>
                  </a14:imgLayer>
                </a14:imgProps>
              </a:ext>
            </a:extLst>
          </a:blip>
          <a:stretch>
            <a:fillRect/>
          </a:stretch>
        </p:blipFill>
        <p:spPr>
          <a:xfrm>
            <a:off x="4757351" y="24712"/>
            <a:ext cx="1969552" cy="1969552"/>
          </a:xfrm>
          <a:prstGeom prst="rect">
            <a:avLst/>
          </a:prstGeom>
        </p:spPr>
      </p:pic>
      <p:sp>
        <p:nvSpPr>
          <p:cNvPr id="27" name="CuadroTexto 26">
            <a:extLst>
              <a:ext uri="{FF2B5EF4-FFF2-40B4-BE49-F238E27FC236}">
                <a16:creationId xmlns:a16="http://schemas.microsoft.com/office/drawing/2014/main" id="{7CF3A1A0-1B40-EBE3-9CE9-7B80355606E9}"/>
              </a:ext>
            </a:extLst>
          </p:cNvPr>
          <p:cNvSpPr txBox="1"/>
          <p:nvPr/>
        </p:nvSpPr>
        <p:spPr>
          <a:xfrm>
            <a:off x="2512546" y="728915"/>
            <a:ext cx="2702297" cy="584775"/>
          </a:xfrm>
          <a:prstGeom prst="rect">
            <a:avLst/>
          </a:prstGeom>
          <a:noFill/>
        </p:spPr>
        <p:txBody>
          <a:bodyPr wrap="square">
            <a:spAutoFit/>
          </a:bodyPr>
          <a:lstStyle/>
          <a:p>
            <a:pPr algn="r"/>
            <a:r>
              <a:rPr lang="es-MX" sz="3200" b="1" dirty="0" smtClean="0">
                <a:solidFill>
                  <a:srgbClr val="954ECA"/>
                </a:solidFill>
                <a:latin typeface="Arial" panose="020B0604020202020204" pitchFamily="34" charset="0"/>
                <a:cs typeface="Arial" panose="020B0604020202020204" pitchFamily="34" charset="0"/>
              </a:rPr>
              <a:t>CÁNCER</a:t>
            </a:r>
            <a:endParaRPr lang="es-MX" sz="3200" b="1" dirty="0">
              <a:solidFill>
                <a:srgbClr val="954ECA"/>
              </a:solidFill>
              <a:latin typeface="Arial" panose="020B0604020202020204" pitchFamily="34" charset="0"/>
              <a:cs typeface="Arial" panose="020B0604020202020204" pitchFamily="34" charset="0"/>
            </a:endParaRPr>
          </a:p>
        </p:txBody>
      </p:sp>
      <p:sp>
        <p:nvSpPr>
          <p:cNvPr id="33" name="CuadroTexto 32">
            <a:extLst>
              <a:ext uri="{FF2B5EF4-FFF2-40B4-BE49-F238E27FC236}">
                <a16:creationId xmlns:a16="http://schemas.microsoft.com/office/drawing/2014/main" id="{EF7B69C9-747A-C7FA-7C7F-8B4B9C53EFF0}"/>
              </a:ext>
            </a:extLst>
          </p:cNvPr>
          <p:cNvSpPr txBox="1"/>
          <p:nvPr/>
        </p:nvSpPr>
        <p:spPr>
          <a:xfrm>
            <a:off x="3698146" y="1717407"/>
            <a:ext cx="2702984" cy="307777"/>
          </a:xfrm>
          <a:prstGeom prst="rect">
            <a:avLst/>
          </a:prstGeom>
          <a:noFill/>
        </p:spPr>
        <p:txBody>
          <a:bodyPr wrap="none" rtlCol="0">
            <a:spAutoFit/>
          </a:bodyPr>
          <a:lstStyle/>
          <a:p>
            <a:r>
              <a:rPr lang="es-ES" sz="1400" dirty="0">
                <a:solidFill>
                  <a:schemeClr val="bg1"/>
                </a:solidFill>
              </a:rPr>
              <a:t>No. </a:t>
            </a:r>
            <a:r>
              <a:rPr lang="es-ES" sz="1400" dirty="0" smtClean="0">
                <a:solidFill>
                  <a:schemeClr val="bg1"/>
                </a:solidFill>
              </a:rPr>
              <a:t>001 Junio </a:t>
            </a:r>
            <a:r>
              <a:rPr lang="es-ES" sz="1400" dirty="0">
                <a:solidFill>
                  <a:schemeClr val="bg1"/>
                </a:solidFill>
              </a:rPr>
              <a:t>de </a:t>
            </a:r>
            <a:r>
              <a:rPr lang="es-ES" sz="1400" dirty="0" smtClean="0">
                <a:solidFill>
                  <a:schemeClr val="bg1"/>
                </a:solidFill>
              </a:rPr>
              <a:t>2024 </a:t>
            </a:r>
            <a:r>
              <a:rPr lang="es-ES" sz="1400" dirty="0">
                <a:solidFill>
                  <a:schemeClr val="bg1"/>
                </a:solidFill>
              </a:rPr>
              <a:t>– ISSN: </a:t>
            </a:r>
            <a:r>
              <a:rPr lang="es-ES" sz="1400" dirty="0" err="1">
                <a:solidFill>
                  <a:schemeClr val="bg1"/>
                </a:solidFill>
              </a:rPr>
              <a:t>xxxx</a:t>
            </a:r>
            <a:endParaRPr lang="es-ES" sz="1400" dirty="0">
              <a:solidFill>
                <a:schemeClr val="bg1"/>
              </a:solidFill>
            </a:endParaRPr>
          </a:p>
        </p:txBody>
      </p:sp>
    </p:spTree>
    <p:extLst>
      <p:ext uri="{BB962C8B-B14F-4D97-AF65-F5344CB8AC3E}">
        <p14:creationId xmlns:p14="http://schemas.microsoft.com/office/powerpoint/2010/main" val="1543765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p:cNvPicPr>
            <a:picLocks noChangeAspect="1"/>
          </p:cNvPicPr>
          <p:nvPr/>
        </p:nvPicPr>
        <p:blipFill rotWithShape="1">
          <a:blip r:embed="rId2">
            <a:lum bright="70000" contrast="-70000"/>
            <a:extLst>
              <a:ext uri="{BEBA8EAE-BF5A-486C-A8C5-ECC9F3942E4B}">
                <a14:imgProps xmlns:a14="http://schemas.microsoft.com/office/drawing/2010/main">
                  <a14:imgLayer r:embed="rId3">
                    <a14:imgEffect>
                      <a14:sharpenSoften amount="50000"/>
                    </a14:imgEffect>
                  </a14:imgLayer>
                </a14:imgProps>
              </a:ext>
            </a:extLst>
          </a:blip>
          <a:srcRect l="41435" r="-407"/>
          <a:stretch/>
        </p:blipFill>
        <p:spPr>
          <a:xfrm>
            <a:off x="10517" y="2934776"/>
            <a:ext cx="2627200" cy="4454948"/>
          </a:xfrm>
          <a:prstGeom prst="rect">
            <a:avLst/>
          </a:prstGeom>
        </p:spPr>
      </p:pic>
      <p:sp>
        <p:nvSpPr>
          <p:cNvPr id="5" name="CuadroTexto 4">
            <a:extLst>
              <a:ext uri="{FF2B5EF4-FFF2-40B4-BE49-F238E27FC236}">
                <a16:creationId xmlns:a16="http://schemas.microsoft.com/office/drawing/2014/main" id="{84DF06EA-231F-1C27-9B59-622C4C347993}"/>
              </a:ext>
            </a:extLst>
          </p:cNvPr>
          <p:cNvSpPr txBox="1"/>
          <p:nvPr/>
        </p:nvSpPr>
        <p:spPr>
          <a:xfrm>
            <a:off x="10517" y="1320387"/>
            <a:ext cx="3094117" cy="338554"/>
          </a:xfrm>
          <a:prstGeom prst="rect">
            <a:avLst/>
          </a:prstGeom>
          <a:noFill/>
        </p:spPr>
        <p:txBody>
          <a:bodyPr wrap="none" rtlCol="0">
            <a:spAutoFit/>
          </a:bodyPr>
          <a:lstStyle/>
          <a:p>
            <a:r>
              <a:rPr lang="es-MX" sz="1600" b="1" dirty="0">
                <a:latin typeface="Arial" panose="020B0604020202020204" pitchFamily="34" charset="0"/>
                <a:cs typeface="Arial" panose="020B0604020202020204" pitchFamily="34" charset="0"/>
              </a:rPr>
              <a:t>Secretaría de Salud Municipal</a:t>
            </a:r>
          </a:p>
        </p:txBody>
      </p:sp>
      <p:sp>
        <p:nvSpPr>
          <p:cNvPr id="6" name="CuadroTexto 5">
            <a:extLst>
              <a:ext uri="{FF2B5EF4-FFF2-40B4-BE49-F238E27FC236}">
                <a16:creationId xmlns:a16="http://schemas.microsoft.com/office/drawing/2014/main" id="{E05BDCF7-47F5-2484-D5E6-D4E04D6B86B0}"/>
              </a:ext>
            </a:extLst>
          </p:cNvPr>
          <p:cNvSpPr txBox="1"/>
          <p:nvPr/>
        </p:nvSpPr>
        <p:spPr>
          <a:xfrm>
            <a:off x="434898" y="1534064"/>
            <a:ext cx="2007281" cy="338554"/>
          </a:xfrm>
          <a:prstGeom prst="rect">
            <a:avLst/>
          </a:prstGeom>
          <a:noFill/>
        </p:spPr>
        <p:txBody>
          <a:bodyPr wrap="none" rtlCol="0">
            <a:spAutoFit/>
          </a:bodyPr>
          <a:lstStyle/>
          <a:p>
            <a:r>
              <a:rPr lang="es-MX" sz="1600" b="1" dirty="0">
                <a:latin typeface="Arial" panose="020B0604020202020204" pitchFamily="34" charset="0"/>
                <a:cs typeface="Arial" panose="020B0604020202020204" pitchFamily="34" charset="0"/>
              </a:rPr>
              <a:t>San Juan de Pasto</a:t>
            </a:r>
          </a:p>
        </p:txBody>
      </p:sp>
      <p:sp>
        <p:nvSpPr>
          <p:cNvPr id="10" name="Rectángulo 9">
            <a:extLst>
              <a:ext uri="{FF2B5EF4-FFF2-40B4-BE49-F238E27FC236}">
                <a16:creationId xmlns:a16="http://schemas.microsoft.com/office/drawing/2014/main" id="{9E434476-A668-EE8C-A964-1D368A964175}"/>
              </a:ext>
            </a:extLst>
          </p:cNvPr>
          <p:cNvSpPr/>
          <p:nvPr/>
        </p:nvSpPr>
        <p:spPr>
          <a:xfrm>
            <a:off x="0" y="1891713"/>
            <a:ext cx="6858000" cy="400111"/>
          </a:xfrm>
          <a:prstGeom prst="rect">
            <a:avLst/>
          </a:prstGeom>
          <a:solidFill>
            <a:srgbClr val="954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pic>
        <p:nvPicPr>
          <p:cNvPr id="11" name="Imagen 3" descr="Logotipo, nombre de la empresa&#10;&#10;Descripción generada automáticamente">
            <a:extLst>
              <a:ext uri="{FF2B5EF4-FFF2-40B4-BE49-F238E27FC236}">
                <a16:creationId xmlns:a16="http://schemas.microsoft.com/office/drawing/2014/main" id="{839D63B8-DC87-22CF-BC00-5F734000A0D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655" t="4907" r="69157" b="79914"/>
          <a:stretch/>
        </p:blipFill>
        <p:spPr bwMode="auto">
          <a:xfrm>
            <a:off x="774088" y="232109"/>
            <a:ext cx="1149149" cy="1115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uadroTexto 3">
            <a:extLst>
              <a:ext uri="{FF2B5EF4-FFF2-40B4-BE49-F238E27FC236}">
                <a16:creationId xmlns:a16="http://schemas.microsoft.com/office/drawing/2014/main" id="{0EF48C40-BE98-D789-087D-880697911EAB}"/>
              </a:ext>
            </a:extLst>
          </p:cNvPr>
          <p:cNvSpPr txBox="1"/>
          <p:nvPr/>
        </p:nvSpPr>
        <p:spPr>
          <a:xfrm>
            <a:off x="298256" y="1878320"/>
            <a:ext cx="2518638" cy="400110"/>
          </a:xfrm>
          <a:prstGeom prst="rect">
            <a:avLst/>
          </a:prstGeom>
          <a:noFill/>
        </p:spPr>
        <p:txBody>
          <a:bodyPr wrap="none" rtlCol="0">
            <a:spAutoFit/>
          </a:bodyPr>
          <a:lstStyle/>
          <a:p>
            <a:r>
              <a:rPr lang="es-MX" sz="2000" b="1" dirty="0">
                <a:solidFill>
                  <a:schemeClr val="bg1"/>
                </a:solidFill>
                <a:latin typeface="Arial" panose="020B0604020202020204" pitchFamily="34" charset="0"/>
                <a:cs typeface="Arial" panose="020B0604020202020204" pitchFamily="34" charset="0"/>
              </a:rPr>
              <a:t>Boletín Informativo</a:t>
            </a:r>
          </a:p>
        </p:txBody>
      </p:sp>
      <p:sp>
        <p:nvSpPr>
          <p:cNvPr id="19" name="Rectángulo 18">
            <a:extLst>
              <a:ext uri="{FF2B5EF4-FFF2-40B4-BE49-F238E27FC236}">
                <a16:creationId xmlns:a16="http://schemas.microsoft.com/office/drawing/2014/main" id="{ABFCF3A5-B242-EA70-7883-E9A14BDA6902}"/>
              </a:ext>
            </a:extLst>
          </p:cNvPr>
          <p:cNvSpPr/>
          <p:nvPr/>
        </p:nvSpPr>
        <p:spPr>
          <a:xfrm>
            <a:off x="0" y="8810266"/>
            <a:ext cx="6858000" cy="333735"/>
          </a:xfrm>
          <a:prstGeom prst="rect">
            <a:avLst/>
          </a:prstGeom>
          <a:solidFill>
            <a:srgbClr val="954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2" name="CuadroTexto 1">
            <a:extLst>
              <a:ext uri="{FF2B5EF4-FFF2-40B4-BE49-F238E27FC236}">
                <a16:creationId xmlns:a16="http://schemas.microsoft.com/office/drawing/2014/main" id="{D1D215C2-9CF3-38B4-676C-E13ADA3C9A38}"/>
              </a:ext>
            </a:extLst>
          </p:cNvPr>
          <p:cNvSpPr txBox="1"/>
          <p:nvPr/>
        </p:nvSpPr>
        <p:spPr>
          <a:xfrm>
            <a:off x="204433" y="8878438"/>
            <a:ext cx="6373234" cy="215444"/>
          </a:xfrm>
          <a:prstGeom prst="rect">
            <a:avLst/>
          </a:prstGeom>
          <a:noFill/>
        </p:spPr>
        <p:txBody>
          <a:bodyPr wrap="square">
            <a:spAutoFit/>
          </a:bodyPr>
          <a:lstStyle/>
          <a:p>
            <a:r>
              <a:rPr lang="es-MX" sz="800" dirty="0">
                <a:solidFill>
                  <a:schemeClr val="bg1"/>
                </a:solidFill>
                <a:latin typeface="Arial" panose="020B0604020202020204" pitchFamily="34" charset="0"/>
                <a:cs typeface="Arial" panose="020B0604020202020204" pitchFamily="34" charset="0"/>
              </a:rPr>
              <a:t>Tel. 602 7238803, </a:t>
            </a:r>
            <a:r>
              <a:rPr lang="es-ES" sz="800" dirty="0">
                <a:solidFill>
                  <a:schemeClr val="bg1"/>
                </a:solidFill>
                <a:latin typeface="Arial" panose="020B0604020202020204" pitchFamily="34" charset="0"/>
                <a:cs typeface="Arial" panose="020B0604020202020204" pitchFamily="34" charset="0"/>
              </a:rPr>
              <a:t>Cl. 6, </a:t>
            </a:r>
            <a:r>
              <a:rPr lang="es-ES" sz="800" dirty="0" err="1">
                <a:solidFill>
                  <a:schemeClr val="bg1"/>
                </a:solidFill>
                <a:latin typeface="Arial" panose="020B0604020202020204" pitchFamily="34" charset="0"/>
                <a:cs typeface="Arial" panose="020B0604020202020204" pitchFamily="34" charset="0"/>
              </a:rPr>
              <a:t>Cra</a:t>
            </a:r>
            <a:r>
              <a:rPr lang="es-ES" sz="800" dirty="0">
                <a:solidFill>
                  <a:schemeClr val="bg1"/>
                </a:solidFill>
                <a:latin typeface="Arial" panose="020B0604020202020204" pitchFamily="34" charset="0"/>
                <a:cs typeface="Arial" panose="020B0604020202020204" pitchFamily="34" charset="0"/>
              </a:rPr>
              <a:t>. 33 Sur, </a:t>
            </a:r>
            <a:r>
              <a:rPr lang="es-MX" sz="800" dirty="0">
                <a:solidFill>
                  <a:schemeClr val="bg1"/>
                </a:solidFill>
                <a:latin typeface="Arial" panose="020B0604020202020204" pitchFamily="34" charset="0"/>
                <a:cs typeface="Arial" panose="020B0604020202020204" pitchFamily="34" charset="0"/>
              </a:rPr>
              <a:t>Centro Administrativo Municipal - CAM </a:t>
            </a:r>
            <a:r>
              <a:rPr lang="es-MX" sz="800" dirty="0" err="1">
                <a:solidFill>
                  <a:schemeClr val="bg1"/>
                </a:solidFill>
                <a:latin typeface="Arial" panose="020B0604020202020204" pitchFamily="34" charset="0"/>
                <a:cs typeface="Arial" panose="020B0604020202020204" pitchFamily="34" charset="0"/>
              </a:rPr>
              <a:t>Anganoy</a:t>
            </a:r>
            <a:r>
              <a:rPr lang="es-MX" sz="800" dirty="0">
                <a:solidFill>
                  <a:schemeClr val="bg1"/>
                </a:solidFill>
                <a:latin typeface="Arial" panose="020B0604020202020204" pitchFamily="34" charset="0"/>
                <a:cs typeface="Arial" panose="020B0604020202020204" pitchFamily="34" charset="0"/>
              </a:rPr>
              <a:t>, san Juan de Pasto - Nariño</a:t>
            </a:r>
          </a:p>
        </p:txBody>
      </p:sp>
      <p:pic>
        <p:nvPicPr>
          <p:cNvPr id="25" name="Imagen 24"/>
          <p:cNvPicPr>
            <a:picLocks noChangeAspect="1"/>
          </p:cNvPicPr>
          <p:nvPr/>
        </p:nvPicPr>
        <p:blipFill>
          <a:blip r:embed="rId5">
            <a:extLst>
              <a:ext uri="{BEBA8EAE-BF5A-486C-A8C5-ECC9F3942E4B}">
                <a14:imgProps xmlns:a14="http://schemas.microsoft.com/office/drawing/2010/main">
                  <a14:imgLayer r:embed="rId6">
                    <a14:imgEffect>
                      <a14:backgroundRemoval t="10000" b="95000" l="10000" r="90469"/>
                    </a14:imgEffect>
                  </a14:imgLayer>
                </a14:imgProps>
              </a:ext>
            </a:extLst>
          </a:blip>
          <a:stretch>
            <a:fillRect/>
          </a:stretch>
        </p:blipFill>
        <p:spPr>
          <a:xfrm>
            <a:off x="4757351" y="24712"/>
            <a:ext cx="1969552" cy="1969552"/>
          </a:xfrm>
          <a:prstGeom prst="rect">
            <a:avLst/>
          </a:prstGeom>
        </p:spPr>
      </p:pic>
      <p:sp>
        <p:nvSpPr>
          <p:cNvPr id="26" name="CuadroTexto 25">
            <a:extLst>
              <a:ext uri="{FF2B5EF4-FFF2-40B4-BE49-F238E27FC236}">
                <a16:creationId xmlns:a16="http://schemas.microsoft.com/office/drawing/2014/main" id="{7CF3A1A0-1B40-EBE3-9CE9-7B80355606E9}"/>
              </a:ext>
            </a:extLst>
          </p:cNvPr>
          <p:cNvSpPr txBox="1"/>
          <p:nvPr/>
        </p:nvSpPr>
        <p:spPr>
          <a:xfrm>
            <a:off x="2512546" y="728915"/>
            <a:ext cx="2702297" cy="584775"/>
          </a:xfrm>
          <a:prstGeom prst="rect">
            <a:avLst/>
          </a:prstGeom>
          <a:noFill/>
        </p:spPr>
        <p:txBody>
          <a:bodyPr wrap="square">
            <a:spAutoFit/>
          </a:bodyPr>
          <a:lstStyle/>
          <a:p>
            <a:pPr algn="r"/>
            <a:r>
              <a:rPr lang="es-MX" sz="3200" b="1" dirty="0" smtClean="0">
                <a:solidFill>
                  <a:srgbClr val="954ECA"/>
                </a:solidFill>
                <a:latin typeface="Arial" panose="020B0604020202020204" pitchFamily="34" charset="0"/>
                <a:cs typeface="Arial" panose="020B0604020202020204" pitchFamily="34" charset="0"/>
              </a:rPr>
              <a:t>CÁNCER</a:t>
            </a:r>
            <a:endParaRPr lang="es-MX" sz="3200" b="1" dirty="0">
              <a:solidFill>
                <a:srgbClr val="954ECA"/>
              </a:solidFill>
              <a:latin typeface="Arial" panose="020B0604020202020204" pitchFamily="34" charset="0"/>
              <a:cs typeface="Arial" panose="020B0604020202020204" pitchFamily="34" charset="0"/>
            </a:endParaRPr>
          </a:p>
        </p:txBody>
      </p:sp>
      <p:sp>
        <p:nvSpPr>
          <p:cNvPr id="24" name="Rectángulo 23"/>
          <p:cNvSpPr/>
          <p:nvPr/>
        </p:nvSpPr>
        <p:spPr>
          <a:xfrm>
            <a:off x="91057" y="8110682"/>
            <a:ext cx="6635846" cy="553998"/>
          </a:xfrm>
          <a:prstGeom prst="rect">
            <a:avLst/>
          </a:prstGeom>
        </p:spPr>
        <p:txBody>
          <a:bodyPr wrap="square">
            <a:spAutoFit/>
          </a:bodyPr>
          <a:lstStyle/>
          <a:p>
            <a:pPr algn="just"/>
            <a:r>
              <a:rPr lang="es-ES" sz="1000" b="1" dirty="0" smtClean="0">
                <a:latin typeface="Arial" panose="020B0604020202020204" pitchFamily="34" charset="0"/>
                <a:cs typeface="Arial" panose="020B0604020202020204" pitchFamily="34" charset="0"/>
              </a:rPr>
              <a:t>Grafico 4. </a:t>
            </a:r>
            <a:r>
              <a:rPr lang="es-ES" sz="1000" dirty="0">
                <a:latin typeface="Arial" panose="020B0604020202020204" pitchFamily="34" charset="0"/>
                <a:cs typeface="Arial" panose="020B0604020202020204" pitchFamily="34" charset="0"/>
              </a:rPr>
              <a:t>Muestra </a:t>
            </a:r>
            <a:r>
              <a:rPr lang="es-ES" sz="1000" dirty="0" smtClean="0">
                <a:latin typeface="Arial" panose="020B0604020202020204" pitchFamily="34" charset="0"/>
                <a:cs typeface="Arial" panose="020B0604020202020204" pitchFamily="34" charset="0"/>
              </a:rPr>
              <a:t>la tendencia de los diferentes tipos de cáncer priorizados </a:t>
            </a:r>
            <a:r>
              <a:rPr lang="es-ES" sz="1000" dirty="0">
                <a:latin typeface="Arial" panose="020B0604020202020204" pitchFamily="34" charset="0"/>
                <a:cs typeface="Arial" panose="020B0604020202020204" pitchFamily="34" charset="0"/>
              </a:rPr>
              <a:t>en Pasto</a:t>
            </a:r>
            <a:r>
              <a:rPr lang="es-ES" sz="1000" dirty="0" smtClean="0">
                <a:latin typeface="Arial" panose="020B0604020202020204" pitchFamily="34" charset="0"/>
                <a:cs typeface="Arial" panose="020B0604020202020204" pitchFamily="34" charset="0"/>
              </a:rPr>
              <a:t>, entre el 2019 – 2023; en </a:t>
            </a:r>
            <a:r>
              <a:rPr lang="es-ES" sz="1000" dirty="0">
                <a:latin typeface="Arial" panose="020B0604020202020204" pitchFamily="34" charset="0"/>
                <a:cs typeface="Arial" panose="020B0604020202020204" pitchFamily="34" charset="0"/>
              </a:rPr>
              <a:t>su orden </a:t>
            </a:r>
            <a:r>
              <a:rPr lang="es-ES" sz="1000" dirty="0" smtClean="0">
                <a:latin typeface="Arial" panose="020B0604020202020204" pitchFamily="34" charset="0"/>
                <a:cs typeface="Arial" panose="020B0604020202020204" pitchFamily="34" charset="0"/>
              </a:rPr>
              <a:t>se presenta el cáncer </a:t>
            </a:r>
            <a:r>
              <a:rPr lang="es-ES" sz="1000" dirty="0">
                <a:latin typeface="Arial" panose="020B0604020202020204" pitchFamily="34" charset="0"/>
                <a:cs typeface="Arial" panose="020B0604020202020204" pitchFamily="34" charset="0"/>
              </a:rPr>
              <a:t>de </a:t>
            </a:r>
            <a:r>
              <a:rPr lang="es-ES" sz="1000" dirty="0" smtClean="0">
                <a:latin typeface="Arial" panose="020B0604020202020204" pitchFamily="34" charset="0"/>
                <a:cs typeface="Arial" panose="020B0604020202020204" pitchFamily="34" charset="0"/>
              </a:rPr>
              <a:t>Piel, Mama, CCU, Próstata, Tiroides y Estomago como los de </a:t>
            </a:r>
            <a:r>
              <a:rPr lang="es-ES" sz="1000" dirty="0">
                <a:latin typeface="Arial" panose="020B0604020202020204" pitchFamily="34" charset="0"/>
                <a:cs typeface="Arial" panose="020B0604020202020204" pitchFamily="34" charset="0"/>
              </a:rPr>
              <a:t>mayor </a:t>
            </a:r>
            <a:r>
              <a:rPr lang="es-ES" sz="1000" dirty="0" smtClean="0">
                <a:latin typeface="Arial" panose="020B0604020202020204" pitchFamily="34" charset="0"/>
                <a:cs typeface="Arial" panose="020B0604020202020204" pitchFamily="34" charset="0"/>
              </a:rPr>
              <a:t>prevalencia. </a:t>
            </a:r>
            <a:r>
              <a:rPr lang="en-US" sz="1000" dirty="0" smtClean="0">
                <a:solidFill>
                  <a:srgbClr val="FF0000"/>
                </a:solidFill>
                <a:latin typeface="Arial" panose="020B0604020202020204" pitchFamily="34" charset="0"/>
                <a:cs typeface="Arial" panose="020B0604020202020204" pitchFamily="34" charset="0"/>
              </a:rPr>
              <a:t>Fuente </a:t>
            </a:r>
            <a:r>
              <a:rPr lang="en-US" sz="1000" dirty="0">
                <a:solidFill>
                  <a:srgbClr val="FF0000"/>
                </a:solidFill>
                <a:latin typeface="Arial" panose="020B0604020202020204" pitchFamily="34" charset="0"/>
                <a:cs typeface="Arial" panose="020B0604020202020204" pitchFamily="34" charset="0"/>
              </a:rPr>
              <a:t>[</a:t>
            </a:r>
            <a:r>
              <a:rPr lang="en-US" sz="1000" dirty="0" err="1">
                <a:solidFill>
                  <a:srgbClr val="FF0000"/>
                </a:solidFill>
                <a:latin typeface="Arial" panose="020B0604020202020204" pitchFamily="34" charset="0"/>
                <a:cs typeface="Arial" panose="020B0604020202020204" pitchFamily="34" charset="0"/>
              </a:rPr>
              <a:t>Consultado</a:t>
            </a:r>
            <a:r>
              <a:rPr lang="en-US" sz="1000" dirty="0">
                <a:solidFill>
                  <a:srgbClr val="FF0000"/>
                </a:solidFill>
                <a:latin typeface="Arial" panose="020B0604020202020204" pitchFamily="34" charset="0"/>
                <a:cs typeface="Arial" panose="020B0604020202020204" pitchFamily="34" charset="0"/>
              </a:rPr>
              <a:t> </a:t>
            </a:r>
            <a:r>
              <a:rPr lang="en-US" sz="1000" dirty="0" smtClean="0">
                <a:solidFill>
                  <a:srgbClr val="FF0000"/>
                </a:solidFill>
                <a:latin typeface="Arial" panose="020B0604020202020204" pitchFamily="34" charset="0"/>
                <a:cs typeface="Arial" panose="020B0604020202020204" pitchFamily="34" charset="0"/>
              </a:rPr>
              <a:t>10/04/2023]:  </a:t>
            </a:r>
            <a:r>
              <a:rPr lang="es-MX" sz="1000" b="1" dirty="0" smtClean="0">
                <a:solidFill>
                  <a:srgbClr val="FF0000"/>
                </a:solidFill>
                <a:latin typeface="Arial" panose="020B0604020202020204" pitchFamily="34" charset="0"/>
                <a:cs typeface="Arial" panose="020B0604020202020204" pitchFamily="34" charset="0"/>
              </a:rPr>
              <a:t>Cuenta de Alto Costo</a:t>
            </a:r>
            <a:r>
              <a:rPr lang="es-MX" sz="1000" dirty="0" smtClean="0">
                <a:solidFill>
                  <a:srgbClr val="FF0000"/>
                </a:solidFill>
                <a:latin typeface="Arial" panose="020B0604020202020204" pitchFamily="34" charset="0"/>
                <a:cs typeface="Arial" panose="020B0604020202020204" pitchFamily="34" charset="0"/>
              </a:rPr>
              <a:t> Cáncer </a:t>
            </a:r>
            <a:r>
              <a:rPr lang="en-US" sz="1000" dirty="0"/>
              <a:t>_ EPS </a:t>
            </a:r>
            <a:r>
              <a:rPr lang="en-US" sz="1000" dirty="0" err="1"/>
              <a:t>Municipio</a:t>
            </a:r>
            <a:r>
              <a:rPr lang="en-US" sz="1000" dirty="0"/>
              <a:t> de Pasto</a:t>
            </a:r>
            <a:endParaRPr lang="en-US" sz="1000" dirty="0">
              <a:solidFill>
                <a:srgbClr val="FF0000"/>
              </a:solidFill>
              <a:latin typeface="Arial" panose="020B0604020202020204" pitchFamily="34" charset="0"/>
              <a:cs typeface="Arial" panose="020B0604020202020204" pitchFamily="34" charset="0"/>
            </a:endParaRPr>
          </a:p>
        </p:txBody>
      </p:sp>
      <p:sp>
        <p:nvSpPr>
          <p:cNvPr id="20" name="CuadroTexto 19">
            <a:extLst>
              <a:ext uri="{FF2B5EF4-FFF2-40B4-BE49-F238E27FC236}">
                <a16:creationId xmlns:a16="http://schemas.microsoft.com/office/drawing/2014/main" id="{EF7B69C9-747A-C7FA-7C7F-8B4B9C53EFF0}"/>
              </a:ext>
            </a:extLst>
          </p:cNvPr>
          <p:cNvSpPr txBox="1"/>
          <p:nvPr/>
        </p:nvSpPr>
        <p:spPr>
          <a:xfrm>
            <a:off x="3573411" y="1943318"/>
            <a:ext cx="2702984" cy="307777"/>
          </a:xfrm>
          <a:prstGeom prst="rect">
            <a:avLst/>
          </a:prstGeom>
          <a:noFill/>
        </p:spPr>
        <p:txBody>
          <a:bodyPr wrap="none" rtlCol="0">
            <a:spAutoFit/>
          </a:bodyPr>
          <a:lstStyle/>
          <a:p>
            <a:r>
              <a:rPr lang="es-ES" sz="1400" dirty="0">
                <a:solidFill>
                  <a:schemeClr val="bg1"/>
                </a:solidFill>
              </a:rPr>
              <a:t>No. </a:t>
            </a:r>
            <a:r>
              <a:rPr lang="es-ES" sz="1400" dirty="0" smtClean="0">
                <a:solidFill>
                  <a:schemeClr val="bg1"/>
                </a:solidFill>
              </a:rPr>
              <a:t>001 Junio </a:t>
            </a:r>
            <a:r>
              <a:rPr lang="es-ES" sz="1400" dirty="0">
                <a:solidFill>
                  <a:schemeClr val="bg1"/>
                </a:solidFill>
              </a:rPr>
              <a:t>de </a:t>
            </a:r>
            <a:r>
              <a:rPr lang="es-ES" sz="1400" dirty="0" smtClean="0">
                <a:solidFill>
                  <a:schemeClr val="bg1"/>
                </a:solidFill>
              </a:rPr>
              <a:t>2024 </a:t>
            </a:r>
            <a:r>
              <a:rPr lang="es-ES" sz="1400" dirty="0">
                <a:solidFill>
                  <a:schemeClr val="bg1"/>
                </a:solidFill>
              </a:rPr>
              <a:t>– ISSN: </a:t>
            </a:r>
            <a:r>
              <a:rPr lang="es-ES" sz="1400" dirty="0" err="1">
                <a:solidFill>
                  <a:schemeClr val="bg1"/>
                </a:solidFill>
              </a:rPr>
              <a:t>xxxx</a:t>
            </a:r>
            <a:endParaRPr lang="es-ES" sz="1400" dirty="0">
              <a:solidFill>
                <a:schemeClr val="bg1"/>
              </a:solidFill>
            </a:endParaRPr>
          </a:p>
        </p:txBody>
      </p:sp>
      <p:pic>
        <p:nvPicPr>
          <p:cNvPr id="13" name="Imagen 12"/>
          <p:cNvPicPr>
            <a:picLocks noChangeAspect="1"/>
          </p:cNvPicPr>
          <p:nvPr/>
        </p:nvPicPr>
        <p:blipFill rotWithShape="1">
          <a:blip r:embed="rId7"/>
          <a:srcRect r="4593"/>
          <a:stretch/>
        </p:blipFill>
        <p:spPr>
          <a:xfrm>
            <a:off x="74951" y="2675222"/>
            <a:ext cx="2373110" cy="1806856"/>
          </a:xfrm>
          <a:prstGeom prst="rect">
            <a:avLst/>
          </a:prstGeom>
        </p:spPr>
      </p:pic>
      <p:pic>
        <p:nvPicPr>
          <p:cNvPr id="14" name="Imagen 13"/>
          <p:cNvPicPr>
            <a:picLocks noChangeAspect="1"/>
          </p:cNvPicPr>
          <p:nvPr/>
        </p:nvPicPr>
        <p:blipFill>
          <a:blip r:embed="rId8"/>
          <a:stretch>
            <a:fillRect/>
          </a:stretch>
        </p:blipFill>
        <p:spPr>
          <a:xfrm>
            <a:off x="2305016" y="2663710"/>
            <a:ext cx="2377293" cy="1838679"/>
          </a:xfrm>
          <a:prstGeom prst="rect">
            <a:avLst/>
          </a:prstGeom>
        </p:spPr>
      </p:pic>
      <p:sp>
        <p:nvSpPr>
          <p:cNvPr id="15" name="CuadroTexto 14"/>
          <p:cNvSpPr txBox="1"/>
          <p:nvPr/>
        </p:nvSpPr>
        <p:spPr>
          <a:xfrm>
            <a:off x="151847" y="2398223"/>
            <a:ext cx="4907818" cy="276999"/>
          </a:xfrm>
          <a:prstGeom prst="rect">
            <a:avLst/>
          </a:prstGeom>
          <a:noFill/>
        </p:spPr>
        <p:txBody>
          <a:bodyPr wrap="none" rtlCol="0">
            <a:spAutoFit/>
          </a:bodyPr>
          <a:lstStyle/>
          <a:p>
            <a:r>
              <a:rPr lang="es-MX" sz="1200" b="1" dirty="0" smtClean="0">
                <a:solidFill>
                  <a:srgbClr val="7030A0"/>
                </a:solidFill>
                <a:latin typeface="Arial" panose="020B0604020202020204" pitchFamily="34" charset="0"/>
                <a:cs typeface="Arial" panose="020B0604020202020204" pitchFamily="34" charset="0"/>
              </a:rPr>
              <a:t>Casos de Cáncer en el Mundo, América Latina y Colombia - 2023</a:t>
            </a:r>
            <a:endParaRPr lang="en-US" sz="1200" b="1" dirty="0">
              <a:solidFill>
                <a:srgbClr val="7030A0"/>
              </a:solidFill>
              <a:latin typeface="Arial" panose="020B0604020202020204" pitchFamily="34" charset="0"/>
              <a:cs typeface="Arial" panose="020B0604020202020204" pitchFamily="34" charset="0"/>
            </a:endParaRPr>
          </a:p>
        </p:txBody>
      </p:sp>
      <p:pic>
        <p:nvPicPr>
          <p:cNvPr id="17" name="Imagen 16"/>
          <p:cNvPicPr>
            <a:picLocks noChangeAspect="1"/>
          </p:cNvPicPr>
          <p:nvPr/>
        </p:nvPicPr>
        <p:blipFill rotWithShape="1">
          <a:blip r:embed="rId9"/>
          <a:srcRect r="3605"/>
          <a:stretch/>
        </p:blipFill>
        <p:spPr>
          <a:xfrm>
            <a:off x="4451350" y="2665989"/>
            <a:ext cx="2330449" cy="1828321"/>
          </a:xfrm>
          <a:prstGeom prst="rect">
            <a:avLst/>
          </a:prstGeom>
        </p:spPr>
      </p:pic>
      <p:sp>
        <p:nvSpPr>
          <p:cNvPr id="30" name="Rectángulo 29"/>
          <p:cNvSpPr/>
          <p:nvPr/>
        </p:nvSpPr>
        <p:spPr>
          <a:xfrm>
            <a:off x="151847" y="4559498"/>
            <a:ext cx="6575056" cy="707886"/>
          </a:xfrm>
          <a:prstGeom prst="rect">
            <a:avLst/>
          </a:prstGeom>
        </p:spPr>
        <p:txBody>
          <a:bodyPr wrap="square">
            <a:spAutoFit/>
          </a:bodyPr>
          <a:lstStyle/>
          <a:p>
            <a:pPr algn="just"/>
            <a:r>
              <a:rPr lang="es-ES" sz="1000" b="1" dirty="0" smtClean="0">
                <a:latin typeface="Arial" panose="020B0604020202020204" pitchFamily="34" charset="0"/>
                <a:cs typeface="Arial" panose="020B0604020202020204" pitchFamily="34" charset="0"/>
              </a:rPr>
              <a:t>Graficas 1, 2 y 3. </a:t>
            </a:r>
            <a:r>
              <a:rPr lang="es-ES" sz="1000" dirty="0">
                <a:latin typeface="Arial" panose="020B0604020202020204" pitchFamily="34" charset="0"/>
                <a:cs typeface="Arial" panose="020B0604020202020204" pitchFamily="34" charset="0"/>
              </a:rPr>
              <a:t>Muestra </a:t>
            </a:r>
            <a:r>
              <a:rPr lang="es-ES" sz="1000" dirty="0" smtClean="0">
                <a:latin typeface="Arial" panose="020B0604020202020204" pitchFamily="34" charset="0"/>
                <a:cs typeface="Arial" panose="020B0604020202020204" pitchFamily="34" charset="0"/>
              </a:rPr>
              <a:t>la incidencia </a:t>
            </a:r>
            <a:r>
              <a:rPr lang="es-ES" sz="1000" dirty="0">
                <a:latin typeface="Arial" panose="020B0604020202020204" pitchFamily="34" charset="0"/>
                <a:cs typeface="Arial" panose="020B0604020202020204" pitchFamily="34" charset="0"/>
              </a:rPr>
              <a:t>de </a:t>
            </a:r>
            <a:r>
              <a:rPr lang="es-ES" sz="1000" dirty="0" smtClean="0">
                <a:latin typeface="Arial" panose="020B0604020202020204" pitchFamily="34" charset="0"/>
                <a:cs typeface="Arial" panose="020B0604020202020204" pitchFamily="34" charset="0"/>
              </a:rPr>
              <a:t>casos </a:t>
            </a:r>
            <a:r>
              <a:rPr lang="es-ES" sz="1000" dirty="0">
                <a:latin typeface="Arial" panose="020B0604020202020204" pitchFamily="34" charset="0"/>
                <a:cs typeface="Arial" panose="020B0604020202020204" pitchFamily="34" charset="0"/>
              </a:rPr>
              <a:t>por </a:t>
            </a:r>
            <a:r>
              <a:rPr lang="es-ES" sz="1000" dirty="0" smtClean="0">
                <a:latin typeface="Arial" panose="020B0604020202020204" pitchFamily="34" charset="0"/>
                <a:cs typeface="Arial" panose="020B0604020202020204" pitchFamily="34" charset="0"/>
              </a:rPr>
              <a:t>tipo en el Mundo, América Latina y Colombia, para el 2023 </a:t>
            </a:r>
            <a:r>
              <a:rPr lang="es-ES" sz="1000" dirty="0">
                <a:latin typeface="Arial" panose="020B0604020202020204" pitchFamily="34" charset="0"/>
                <a:cs typeface="Arial" panose="020B0604020202020204" pitchFamily="34" charset="0"/>
              </a:rPr>
              <a:t>en su orden </a:t>
            </a:r>
            <a:r>
              <a:rPr lang="es-ES" sz="1000" dirty="0" smtClean="0">
                <a:latin typeface="Arial" panose="020B0604020202020204" pitchFamily="34" charset="0"/>
                <a:cs typeface="Arial" panose="020B0604020202020204" pitchFamily="34" charset="0"/>
              </a:rPr>
              <a:t>se presenta el cáncer </a:t>
            </a:r>
            <a:r>
              <a:rPr lang="es-ES" sz="1000" dirty="0">
                <a:latin typeface="Arial" panose="020B0604020202020204" pitchFamily="34" charset="0"/>
                <a:cs typeface="Arial" panose="020B0604020202020204" pitchFamily="34" charset="0"/>
              </a:rPr>
              <a:t>de </a:t>
            </a:r>
            <a:r>
              <a:rPr lang="es-ES" sz="1000" dirty="0" smtClean="0">
                <a:latin typeface="Arial" panose="020B0604020202020204" pitchFamily="34" charset="0"/>
                <a:cs typeface="Arial" panose="020B0604020202020204" pitchFamily="34" charset="0"/>
              </a:rPr>
              <a:t>Mama, Pulmón, </a:t>
            </a:r>
            <a:r>
              <a:rPr lang="es-ES" sz="1000" dirty="0" err="1" smtClean="0">
                <a:latin typeface="Arial" panose="020B0604020202020204" pitchFamily="34" charset="0"/>
                <a:cs typeface="Arial" panose="020B0604020202020204" pitchFamily="34" charset="0"/>
              </a:rPr>
              <a:t>Colorectal</a:t>
            </a:r>
            <a:r>
              <a:rPr lang="es-ES" sz="1000" dirty="0" smtClean="0">
                <a:latin typeface="Arial" panose="020B0604020202020204" pitchFamily="34" charset="0"/>
                <a:cs typeface="Arial" panose="020B0604020202020204" pitchFamily="34" charset="0"/>
              </a:rPr>
              <a:t>, Próstata y Estomago; en la Latino América y Colombia se presenta Mama, CCU, Estomago, Próstata y </a:t>
            </a:r>
            <a:r>
              <a:rPr lang="es-ES" sz="1000" dirty="0" err="1" smtClean="0">
                <a:latin typeface="Arial" panose="020B0604020202020204" pitchFamily="34" charset="0"/>
                <a:cs typeface="Arial" panose="020B0604020202020204" pitchFamily="34" charset="0"/>
              </a:rPr>
              <a:t>Púlmon</a:t>
            </a:r>
            <a:r>
              <a:rPr lang="es-ES" sz="1000" dirty="0" smtClean="0">
                <a:solidFill>
                  <a:srgbClr val="FF0000"/>
                </a:solidFill>
                <a:latin typeface="Arial" panose="020B0604020202020204" pitchFamily="34" charset="0"/>
                <a:cs typeface="Arial" panose="020B0604020202020204" pitchFamily="34" charset="0"/>
              </a:rPr>
              <a:t>. </a:t>
            </a:r>
            <a:r>
              <a:rPr lang="en-US" sz="1000" dirty="0" smtClean="0">
                <a:solidFill>
                  <a:srgbClr val="FF0000"/>
                </a:solidFill>
                <a:latin typeface="Arial" panose="020B0604020202020204" pitchFamily="34" charset="0"/>
                <a:cs typeface="Arial" panose="020B0604020202020204" pitchFamily="34" charset="0"/>
              </a:rPr>
              <a:t>Fuente </a:t>
            </a:r>
            <a:r>
              <a:rPr lang="en-US" sz="1000" dirty="0">
                <a:solidFill>
                  <a:srgbClr val="FF0000"/>
                </a:solidFill>
                <a:latin typeface="Arial" panose="020B0604020202020204" pitchFamily="34" charset="0"/>
                <a:cs typeface="Arial" panose="020B0604020202020204" pitchFamily="34" charset="0"/>
              </a:rPr>
              <a:t>[</a:t>
            </a:r>
            <a:r>
              <a:rPr lang="en-US" sz="1000" dirty="0" err="1">
                <a:solidFill>
                  <a:srgbClr val="FF0000"/>
                </a:solidFill>
                <a:latin typeface="Arial" panose="020B0604020202020204" pitchFamily="34" charset="0"/>
                <a:cs typeface="Arial" panose="020B0604020202020204" pitchFamily="34" charset="0"/>
              </a:rPr>
              <a:t>Consultado</a:t>
            </a:r>
            <a:r>
              <a:rPr lang="en-US" sz="1000" dirty="0">
                <a:solidFill>
                  <a:srgbClr val="FF0000"/>
                </a:solidFill>
                <a:latin typeface="Arial" panose="020B0604020202020204" pitchFamily="34" charset="0"/>
                <a:cs typeface="Arial" panose="020B0604020202020204" pitchFamily="34" charset="0"/>
              </a:rPr>
              <a:t> </a:t>
            </a:r>
            <a:r>
              <a:rPr lang="en-US" sz="1000" dirty="0" smtClean="0">
                <a:solidFill>
                  <a:srgbClr val="FF0000"/>
                </a:solidFill>
                <a:latin typeface="Arial" panose="020B0604020202020204" pitchFamily="34" charset="0"/>
                <a:cs typeface="Arial" panose="020B0604020202020204" pitchFamily="34" charset="0"/>
              </a:rPr>
              <a:t>10/04/2023]:  </a:t>
            </a:r>
            <a:r>
              <a:rPr lang="es-MX" sz="1000" b="1" dirty="0" smtClean="0">
                <a:solidFill>
                  <a:srgbClr val="FF0000"/>
                </a:solidFill>
                <a:latin typeface="Arial" panose="020B0604020202020204" pitchFamily="34" charset="0"/>
                <a:cs typeface="Arial" panose="020B0604020202020204" pitchFamily="34" charset="0"/>
              </a:rPr>
              <a:t>Cuenta de Alto Costo</a:t>
            </a:r>
            <a:r>
              <a:rPr lang="es-MX" sz="1000" dirty="0" smtClean="0">
                <a:solidFill>
                  <a:srgbClr val="FF0000"/>
                </a:solidFill>
                <a:latin typeface="Arial" panose="020B0604020202020204" pitchFamily="34" charset="0"/>
                <a:cs typeface="Arial" panose="020B0604020202020204" pitchFamily="34" charset="0"/>
              </a:rPr>
              <a:t> -https://</a:t>
            </a:r>
            <a:r>
              <a:rPr lang="es-MX" sz="1000" dirty="0">
                <a:solidFill>
                  <a:srgbClr val="FF0000"/>
                </a:solidFill>
                <a:latin typeface="Arial" panose="020B0604020202020204" pitchFamily="34" charset="0"/>
                <a:cs typeface="Arial" panose="020B0604020202020204" pitchFamily="34" charset="0"/>
              </a:rPr>
              <a:t>cuentadealtocosto.org/</a:t>
            </a:r>
            <a:r>
              <a:rPr lang="es-MX" sz="1000" dirty="0" err="1">
                <a:solidFill>
                  <a:srgbClr val="FF0000"/>
                </a:solidFill>
                <a:latin typeface="Arial" panose="020B0604020202020204" pitchFamily="34" charset="0"/>
                <a:cs typeface="Arial" panose="020B0604020202020204" pitchFamily="34" charset="0"/>
              </a:rPr>
              <a:t>site</a:t>
            </a:r>
            <a:r>
              <a:rPr lang="es-MX" sz="1000" dirty="0">
                <a:solidFill>
                  <a:srgbClr val="FF0000"/>
                </a:solidFill>
                <a:latin typeface="Arial" panose="020B0604020202020204" pitchFamily="34" charset="0"/>
                <a:cs typeface="Arial" panose="020B0604020202020204" pitchFamily="34" charset="0"/>
              </a:rPr>
              <a:t>/</a:t>
            </a:r>
            <a:r>
              <a:rPr lang="es-MX" sz="1000" dirty="0" err="1">
                <a:solidFill>
                  <a:srgbClr val="FF0000"/>
                </a:solidFill>
                <a:latin typeface="Arial" panose="020B0604020202020204" pitchFamily="34" charset="0"/>
                <a:cs typeface="Arial" panose="020B0604020202020204" pitchFamily="34" charset="0"/>
              </a:rPr>
              <a:t>higia</a:t>
            </a:r>
            <a:r>
              <a:rPr lang="es-MX" sz="1000" dirty="0">
                <a:solidFill>
                  <a:srgbClr val="FF0000"/>
                </a:solidFill>
                <a:latin typeface="Arial" panose="020B0604020202020204" pitchFamily="34" charset="0"/>
                <a:cs typeface="Arial" panose="020B0604020202020204" pitchFamily="34" charset="0"/>
              </a:rPr>
              <a:t>/</a:t>
            </a:r>
            <a:r>
              <a:rPr lang="es-MX" sz="1000" dirty="0" err="1">
                <a:solidFill>
                  <a:srgbClr val="FF0000"/>
                </a:solidFill>
                <a:latin typeface="Arial" panose="020B0604020202020204" pitchFamily="34" charset="0"/>
                <a:cs typeface="Arial" panose="020B0604020202020204" pitchFamily="34" charset="0"/>
              </a:rPr>
              <a:t>cancer</a:t>
            </a:r>
            <a:r>
              <a:rPr lang="es-MX" sz="1000" dirty="0">
                <a:solidFill>
                  <a:srgbClr val="FF0000"/>
                </a:solidFill>
                <a:latin typeface="Arial" panose="020B0604020202020204" pitchFamily="34" charset="0"/>
                <a:cs typeface="Arial" panose="020B0604020202020204" pitchFamily="34" charset="0"/>
              </a:rPr>
              <a:t>-morbimortalidad-</a:t>
            </a:r>
            <a:r>
              <a:rPr lang="es-MX" sz="1000" dirty="0" err="1">
                <a:solidFill>
                  <a:srgbClr val="FF0000"/>
                </a:solidFill>
                <a:latin typeface="Arial" panose="020B0604020202020204" pitchFamily="34" charset="0"/>
                <a:cs typeface="Arial" panose="020B0604020202020204" pitchFamily="34" charset="0"/>
              </a:rPr>
              <a:t>demografico</a:t>
            </a:r>
            <a:r>
              <a:rPr lang="es-MX" sz="1000" dirty="0">
                <a:solidFill>
                  <a:srgbClr val="FF0000"/>
                </a:solidFill>
                <a:latin typeface="Arial" panose="020B0604020202020204" pitchFamily="34" charset="0"/>
                <a:cs typeface="Arial" panose="020B0604020202020204" pitchFamily="34" charset="0"/>
              </a:rPr>
              <a:t>/</a:t>
            </a:r>
            <a:r>
              <a:rPr lang="en-US" sz="1000" dirty="0" smtClean="0">
                <a:solidFill>
                  <a:srgbClr val="FF0000"/>
                </a:solidFill>
                <a:latin typeface="Arial" panose="020B0604020202020204" pitchFamily="34" charset="0"/>
                <a:cs typeface="Arial" panose="020B0604020202020204" pitchFamily="34" charset="0"/>
              </a:rPr>
              <a:t> </a:t>
            </a:r>
            <a:endParaRPr lang="en-US" sz="1000" dirty="0">
              <a:solidFill>
                <a:srgbClr val="FF0000"/>
              </a:solidFill>
              <a:latin typeface="Arial" panose="020B0604020202020204" pitchFamily="34" charset="0"/>
              <a:cs typeface="Arial" panose="020B0604020202020204" pitchFamily="34" charset="0"/>
            </a:endParaRPr>
          </a:p>
        </p:txBody>
      </p:sp>
      <p:pic>
        <p:nvPicPr>
          <p:cNvPr id="36" name="Imagen 35"/>
          <p:cNvPicPr>
            <a:picLocks noChangeAspect="1"/>
          </p:cNvPicPr>
          <p:nvPr/>
        </p:nvPicPr>
        <p:blipFill>
          <a:blip r:embed="rId10"/>
          <a:stretch>
            <a:fillRect/>
          </a:stretch>
        </p:blipFill>
        <p:spPr>
          <a:xfrm>
            <a:off x="434898" y="5516844"/>
            <a:ext cx="6034596" cy="2697712"/>
          </a:xfrm>
          <a:prstGeom prst="rect">
            <a:avLst/>
          </a:prstGeom>
        </p:spPr>
      </p:pic>
      <p:sp>
        <p:nvSpPr>
          <p:cNvPr id="37" name="Rectángulo 36"/>
          <p:cNvSpPr/>
          <p:nvPr/>
        </p:nvSpPr>
        <p:spPr>
          <a:xfrm>
            <a:off x="1520762" y="5378344"/>
            <a:ext cx="3740576" cy="276999"/>
          </a:xfrm>
          <a:prstGeom prst="rect">
            <a:avLst/>
          </a:prstGeom>
        </p:spPr>
        <p:txBody>
          <a:bodyPr wrap="none">
            <a:spAutoFit/>
          </a:bodyPr>
          <a:lstStyle/>
          <a:p>
            <a:pPr algn="ctr">
              <a:defRPr sz="1680" b="1" i="0" u="none" strike="noStrike" kern="1200" spc="0" baseline="0">
                <a:solidFill>
                  <a:prstClr val="black">
                    <a:lumMod val="65000"/>
                    <a:lumOff val="35000"/>
                  </a:prstClr>
                </a:solidFill>
                <a:latin typeface="Arial" panose="020B0604020202020204" pitchFamily="34" charset="0"/>
                <a:ea typeface="+mn-ea"/>
                <a:cs typeface="Arial" panose="020B0604020202020204" pitchFamily="34" charset="0"/>
              </a:defRPr>
            </a:pPr>
            <a:r>
              <a:rPr lang="es-CO" sz="1200" b="1" dirty="0" smtClean="0">
                <a:solidFill>
                  <a:srgbClr val="7030A0"/>
                </a:solidFill>
              </a:rPr>
              <a:t>Tipos de Cáncer Municipio de Pasto - 2019-2023 </a:t>
            </a:r>
            <a:endParaRPr lang="es-CO" sz="1200" b="1" dirty="0">
              <a:solidFill>
                <a:srgbClr val="7030A0"/>
              </a:solidFill>
            </a:endParaRPr>
          </a:p>
        </p:txBody>
      </p:sp>
    </p:spTree>
    <p:extLst>
      <p:ext uri="{BB962C8B-B14F-4D97-AF65-F5344CB8AC3E}">
        <p14:creationId xmlns:p14="http://schemas.microsoft.com/office/powerpoint/2010/main" val="37966758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n 31"/>
          <p:cNvPicPr>
            <a:picLocks noChangeAspect="1"/>
          </p:cNvPicPr>
          <p:nvPr/>
        </p:nvPicPr>
        <p:blipFill>
          <a:blip r:embed="rId2"/>
          <a:stretch>
            <a:fillRect/>
          </a:stretch>
        </p:blipFill>
        <p:spPr>
          <a:xfrm>
            <a:off x="584117" y="2683185"/>
            <a:ext cx="5839189" cy="2519502"/>
          </a:xfrm>
          <a:prstGeom prst="rect">
            <a:avLst/>
          </a:prstGeom>
        </p:spPr>
      </p:pic>
      <p:sp>
        <p:nvSpPr>
          <p:cNvPr id="5" name="CuadroTexto 4">
            <a:extLst>
              <a:ext uri="{FF2B5EF4-FFF2-40B4-BE49-F238E27FC236}">
                <a16:creationId xmlns:a16="http://schemas.microsoft.com/office/drawing/2014/main" id="{84DF06EA-231F-1C27-9B59-622C4C347993}"/>
              </a:ext>
            </a:extLst>
          </p:cNvPr>
          <p:cNvSpPr txBox="1"/>
          <p:nvPr/>
        </p:nvSpPr>
        <p:spPr>
          <a:xfrm>
            <a:off x="10517" y="1320387"/>
            <a:ext cx="3094117" cy="338554"/>
          </a:xfrm>
          <a:prstGeom prst="rect">
            <a:avLst/>
          </a:prstGeom>
          <a:noFill/>
        </p:spPr>
        <p:txBody>
          <a:bodyPr wrap="none" rtlCol="0">
            <a:spAutoFit/>
          </a:bodyPr>
          <a:lstStyle/>
          <a:p>
            <a:r>
              <a:rPr lang="es-MX" sz="1600" b="1" dirty="0">
                <a:latin typeface="Arial" panose="020B0604020202020204" pitchFamily="34" charset="0"/>
                <a:cs typeface="Arial" panose="020B0604020202020204" pitchFamily="34" charset="0"/>
              </a:rPr>
              <a:t>Secretaría de Salud Municipal</a:t>
            </a:r>
          </a:p>
        </p:txBody>
      </p:sp>
      <p:sp>
        <p:nvSpPr>
          <p:cNvPr id="6" name="CuadroTexto 5">
            <a:extLst>
              <a:ext uri="{FF2B5EF4-FFF2-40B4-BE49-F238E27FC236}">
                <a16:creationId xmlns:a16="http://schemas.microsoft.com/office/drawing/2014/main" id="{E05BDCF7-47F5-2484-D5E6-D4E04D6B86B0}"/>
              </a:ext>
            </a:extLst>
          </p:cNvPr>
          <p:cNvSpPr txBox="1"/>
          <p:nvPr/>
        </p:nvSpPr>
        <p:spPr>
          <a:xfrm>
            <a:off x="434898" y="1534064"/>
            <a:ext cx="2007281" cy="338554"/>
          </a:xfrm>
          <a:prstGeom prst="rect">
            <a:avLst/>
          </a:prstGeom>
          <a:noFill/>
        </p:spPr>
        <p:txBody>
          <a:bodyPr wrap="none" rtlCol="0">
            <a:spAutoFit/>
          </a:bodyPr>
          <a:lstStyle/>
          <a:p>
            <a:r>
              <a:rPr lang="es-MX" sz="1600" b="1" dirty="0">
                <a:latin typeface="Arial" panose="020B0604020202020204" pitchFamily="34" charset="0"/>
                <a:cs typeface="Arial" panose="020B0604020202020204" pitchFamily="34" charset="0"/>
              </a:rPr>
              <a:t>San Juan de Pasto</a:t>
            </a:r>
          </a:p>
        </p:txBody>
      </p:sp>
      <p:sp>
        <p:nvSpPr>
          <p:cNvPr id="10" name="Rectángulo 9">
            <a:extLst>
              <a:ext uri="{FF2B5EF4-FFF2-40B4-BE49-F238E27FC236}">
                <a16:creationId xmlns:a16="http://schemas.microsoft.com/office/drawing/2014/main" id="{9E434476-A668-EE8C-A964-1D368A964175}"/>
              </a:ext>
            </a:extLst>
          </p:cNvPr>
          <p:cNvSpPr/>
          <p:nvPr/>
        </p:nvSpPr>
        <p:spPr>
          <a:xfrm>
            <a:off x="0" y="1891713"/>
            <a:ext cx="6858000" cy="400111"/>
          </a:xfrm>
          <a:prstGeom prst="rect">
            <a:avLst/>
          </a:prstGeom>
          <a:solidFill>
            <a:srgbClr val="954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bg1"/>
              </a:solidFill>
            </a:endParaRPr>
          </a:p>
        </p:txBody>
      </p:sp>
      <p:pic>
        <p:nvPicPr>
          <p:cNvPr id="11" name="Imagen 3" descr="Logotipo, nombre de la empresa&#10;&#10;Descripción generada automáticamente">
            <a:extLst>
              <a:ext uri="{FF2B5EF4-FFF2-40B4-BE49-F238E27FC236}">
                <a16:creationId xmlns:a16="http://schemas.microsoft.com/office/drawing/2014/main" id="{839D63B8-DC87-22CF-BC00-5F734000A0D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655" t="4907" r="69157" b="79914"/>
          <a:stretch/>
        </p:blipFill>
        <p:spPr bwMode="auto">
          <a:xfrm>
            <a:off x="774088" y="232109"/>
            <a:ext cx="1149149" cy="1115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uadroTexto 3">
            <a:extLst>
              <a:ext uri="{FF2B5EF4-FFF2-40B4-BE49-F238E27FC236}">
                <a16:creationId xmlns:a16="http://schemas.microsoft.com/office/drawing/2014/main" id="{0EF48C40-BE98-D789-087D-880697911EAB}"/>
              </a:ext>
            </a:extLst>
          </p:cNvPr>
          <p:cNvSpPr txBox="1"/>
          <p:nvPr/>
        </p:nvSpPr>
        <p:spPr>
          <a:xfrm>
            <a:off x="298256" y="1878320"/>
            <a:ext cx="2518638" cy="400110"/>
          </a:xfrm>
          <a:prstGeom prst="rect">
            <a:avLst/>
          </a:prstGeom>
          <a:noFill/>
        </p:spPr>
        <p:txBody>
          <a:bodyPr wrap="none" rtlCol="0">
            <a:spAutoFit/>
          </a:bodyPr>
          <a:lstStyle/>
          <a:p>
            <a:r>
              <a:rPr lang="es-MX" sz="2000" b="1" dirty="0">
                <a:solidFill>
                  <a:schemeClr val="bg1"/>
                </a:solidFill>
                <a:latin typeface="Arial" panose="020B0604020202020204" pitchFamily="34" charset="0"/>
                <a:cs typeface="Arial" panose="020B0604020202020204" pitchFamily="34" charset="0"/>
              </a:rPr>
              <a:t>Boletín Informativo</a:t>
            </a:r>
          </a:p>
        </p:txBody>
      </p:sp>
      <p:sp>
        <p:nvSpPr>
          <p:cNvPr id="19" name="Rectángulo 18">
            <a:extLst>
              <a:ext uri="{FF2B5EF4-FFF2-40B4-BE49-F238E27FC236}">
                <a16:creationId xmlns:a16="http://schemas.microsoft.com/office/drawing/2014/main" id="{ABFCF3A5-B242-EA70-7883-E9A14BDA6902}"/>
              </a:ext>
            </a:extLst>
          </p:cNvPr>
          <p:cNvSpPr/>
          <p:nvPr/>
        </p:nvSpPr>
        <p:spPr>
          <a:xfrm>
            <a:off x="0" y="8810266"/>
            <a:ext cx="6858000" cy="333735"/>
          </a:xfrm>
          <a:prstGeom prst="rect">
            <a:avLst/>
          </a:prstGeom>
          <a:solidFill>
            <a:srgbClr val="954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 name="CuadroTexto 2">
            <a:extLst>
              <a:ext uri="{FF2B5EF4-FFF2-40B4-BE49-F238E27FC236}">
                <a16:creationId xmlns:a16="http://schemas.microsoft.com/office/drawing/2014/main" id="{2AEE7B4F-174E-1E04-CA08-852B2BE53B34}"/>
              </a:ext>
            </a:extLst>
          </p:cNvPr>
          <p:cNvSpPr txBox="1"/>
          <p:nvPr/>
        </p:nvSpPr>
        <p:spPr>
          <a:xfrm>
            <a:off x="204433" y="8878438"/>
            <a:ext cx="6373234" cy="215444"/>
          </a:xfrm>
          <a:prstGeom prst="rect">
            <a:avLst/>
          </a:prstGeom>
          <a:noFill/>
        </p:spPr>
        <p:txBody>
          <a:bodyPr wrap="square">
            <a:spAutoFit/>
          </a:bodyPr>
          <a:lstStyle/>
          <a:p>
            <a:r>
              <a:rPr lang="es-MX" sz="800" dirty="0">
                <a:solidFill>
                  <a:schemeClr val="bg1"/>
                </a:solidFill>
                <a:latin typeface="Arial" panose="020B0604020202020204" pitchFamily="34" charset="0"/>
                <a:cs typeface="Arial" panose="020B0604020202020204" pitchFamily="34" charset="0"/>
              </a:rPr>
              <a:t>Tel. 602 7238803, </a:t>
            </a:r>
            <a:r>
              <a:rPr lang="es-ES" sz="800" dirty="0">
                <a:solidFill>
                  <a:schemeClr val="bg1"/>
                </a:solidFill>
                <a:latin typeface="Arial" panose="020B0604020202020204" pitchFamily="34" charset="0"/>
                <a:cs typeface="Arial" panose="020B0604020202020204" pitchFamily="34" charset="0"/>
              </a:rPr>
              <a:t>Cl. 6, </a:t>
            </a:r>
            <a:r>
              <a:rPr lang="es-ES" sz="800" dirty="0" err="1">
                <a:solidFill>
                  <a:schemeClr val="bg1"/>
                </a:solidFill>
                <a:latin typeface="Arial" panose="020B0604020202020204" pitchFamily="34" charset="0"/>
                <a:cs typeface="Arial" panose="020B0604020202020204" pitchFamily="34" charset="0"/>
              </a:rPr>
              <a:t>Cra</a:t>
            </a:r>
            <a:r>
              <a:rPr lang="es-ES" sz="800" dirty="0">
                <a:solidFill>
                  <a:schemeClr val="bg1"/>
                </a:solidFill>
                <a:latin typeface="Arial" panose="020B0604020202020204" pitchFamily="34" charset="0"/>
                <a:cs typeface="Arial" panose="020B0604020202020204" pitchFamily="34" charset="0"/>
              </a:rPr>
              <a:t>. 33 Sur, </a:t>
            </a:r>
            <a:r>
              <a:rPr lang="es-MX" sz="800" dirty="0">
                <a:solidFill>
                  <a:schemeClr val="bg1"/>
                </a:solidFill>
                <a:latin typeface="Arial" panose="020B0604020202020204" pitchFamily="34" charset="0"/>
                <a:cs typeface="Arial" panose="020B0604020202020204" pitchFamily="34" charset="0"/>
              </a:rPr>
              <a:t>Centro Administrativo Municipal - CAM </a:t>
            </a:r>
            <a:r>
              <a:rPr lang="es-MX" sz="800" dirty="0" err="1">
                <a:solidFill>
                  <a:schemeClr val="bg1"/>
                </a:solidFill>
                <a:latin typeface="Arial" panose="020B0604020202020204" pitchFamily="34" charset="0"/>
                <a:cs typeface="Arial" panose="020B0604020202020204" pitchFamily="34" charset="0"/>
              </a:rPr>
              <a:t>Anganoy</a:t>
            </a:r>
            <a:r>
              <a:rPr lang="es-MX" sz="800" dirty="0">
                <a:solidFill>
                  <a:schemeClr val="bg1"/>
                </a:solidFill>
                <a:latin typeface="Arial" panose="020B0604020202020204" pitchFamily="34" charset="0"/>
                <a:cs typeface="Arial" panose="020B0604020202020204" pitchFamily="34" charset="0"/>
              </a:rPr>
              <a:t>, san Juan de Pasto - Nariño</a:t>
            </a:r>
          </a:p>
        </p:txBody>
      </p:sp>
      <p:pic>
        <p:nvPicPr>
          <p:cNvPr id="25" name="Imagen 24"/>
          <p:cNvPicPr>
            <a:picLocks noChangeAspect="1"/>
          </p:cNvPicPr>
          <p:nvPr/>
        </p:nvPicPr>
        <p:blipFill>
          <a:blip r:embed="rId4">
            <a:extLst>
              <a:ext uri="{BEBA8EAE-BF5A-486C-A8C5-ECC9F3942E4B}">
                <a14:imgProps xmlns:a14="http://schemas.microsoft.com/office/drawing/2010/main">
                  <a14:imgLayer r:embed="rId5">
                    <a14:imgEffect>
                      <a14:backgroundRemoval t="10000" b="95000" l="10000" r="90469"/>
                    </a14:imgEffect>
                  </a14:imgLayer>
                </a14:imgProps>
              </a:ext>
            </a:extLst>
          </a:blip>
          <a:stretch>
            <a:fillRect/>
          </a:stretch>
        </p:blipFill>
        <p:spPr>
          <a:xfrm>
            <a:off x="4757351" y="24712"/>
            <a:ext cx="1969552" cy="1969552"/>
          </a:xfrm>
          <a:prstGeom prst="rect">
            <a:avLst/>
          </a:prstGeom>
        </p:spPr>
      </p:pic>
      <p:sp>
        <p:nvSpPr>
          <p:cNvPr id="26" name="CuadroTexto 25">
            <a:extLst>
              <a:ext uri="{FF2B5EF4-FFF2-40B4-BE49-F238E27FC236}">
                <a16:creationId xmlns:a16="http://schemas.microsoft.com/office/drawing/2014/main" id="{7CF3A1A0-1B40-EBE3-9CE9-7B80355606E9}"/>
              </a:ext>
            </a:extLst>
          </p:cNvPr>
          <p:cNvSpPr txBox="1"/>
          <p:nvPr/>
        </p:nvSpPr>
        <p:spPr>
          <a:xfrm>
            <a:off x="2512546" y="728915"/>
            <a:ext cx="2702297" cy="584775"/>
          </a:xfrm>
          <a:prstGeom prst="rect">
            <a:avLst/>
          </a:prstGeom>
          <a:noFill/>
        </p:spPr>
        <p:txBody>
          <a:bodyPr wrap="square">
            <a:spAutoFit/>
          </a:bodyPr>
          <a:lstStyle/>
          <a:p>
            <a:pPr algn="r"/>
            <a:r>
              <a:rPr lang="es-MX" sz="3200" b="1" dirty="0" smtClean="0">
                <a:solidFill>
                  <a:srgbClr val="954ECA"/>
                </a:solidFill>
                <a:latin typeface="Arial" panose="020B0604020202020204" pitchFamily="34" charset="0"/>
                <a:cs typeface="Arial" panose="020B0604020202020204" pitchFamily="34" charset="0"/>
              </a:rPr>
              <a:t>CÁNCER</a:t>
            </a:r>
            <a:endParaRPr lang="es-MX" sz="3200" b="1" dirty="0">
              <a:solidFill>
                <a:srgbClr val="954ECA"/>
              </a:solidFill>
              <a:latin typeface="Arial" panose="020B0604020202020204" pitchFamily="34" charset="0"/>
              <a:cs typeface="Arial" panose="020B0604020202020204" pitchFamily="34" charset="0"/>
            </a:endParaRPr>
          </a:p>
        </p:txBody>
      </p:sp>
      <p:sp>
        <p:nvSpPr>
          <p:cNvPr id="31" name="CuadroTexto 30">
            <a:extLst>
              <a:ext uri="{FF2B5EF4-FFF2-40B4-BE49-F238E27FC236}">
                <a16:creationId xmlns:a16="http://schemas.microsoft.com/office/drawing/2014/main" id="{E5F54985-D123-136E-F81B-E24780813295}"/>
              </a:ext>
            </a:extLst>
          </p:cNvPr>
          <p:cNvSpPr txBox="1"/>
          <p:nvPr/>
        </p:nvSpPr>
        <p:spPr>
          <a:xfrm>
            <a:off x="88946" y="5205317"/>
            <a:ext cx="6637957" cy="369332"/>
          </a:xfrm>
          <a:prstGeom prst="rect">
            <a:avLst/>
          </a:prstGeom>
          <a:noFill/>
        </p:spPr>
        <p:txBody>
          <a:bodyPr wrap="square">
            <a:spAutoFit/>
          </a:bodyPr>
          <a:lstStyle/>
          <a:p>
            <a:pPr algn="just">
              <a:spcAft>
                <a:spcPts val="800"/>
              </a:spcAft>
            </a:pPr>
            <a:r>
              <a:rPr lang="es-CO" sz="900" b="1" dirty="0" smtClean="0">
                <a:solidFill>
                  <a:srgbClr val="7030A0"/>
                </a:solidFill>
                <a:latin typeface="Arial" panose="020B0604020202020204" pitchFamily="34" charset="0"/>
                <a:ea typeface="Times New Roman" panose="02020603050405020304" pitchFamily="18" charset="0"/>
                <a:cs typeface="Times New Roman" panose="02020603050405020304" pitchFamily="18" charset="0"/>
              </a:rPr>
              <a:t>Grafica 5. </a:t>
            </a:r>
            <a:r>
              <a:rPr lang="es-CO" sz="900" dirty="0" smtClean="0">
                <a:solidFill>
                  <a:srgbClr val="7030A0"/>
                </a:solidFill>
                <a:latin typeface="Arial" panose="020B0604020202020204" pitchFamily="34" charset="0"/>
                <a:ea typeface="Times New Roman" panose="02020603050405020304" pitchFamily="18" charset="0"/>
                <a:cs typeface="Times New Roman" panose="02020603050405020304" pitchFamily="18" charset="0"/>
              </a:rPr>
              <a:t>Muestra los fallecidos por tipo de cáncer en Pasto entre el 2019 a 2023, en el cual se observa que el cáncer de Estomago, Mama, CCU, Piel y Próstata  son los mas letales.</a:t>
            </a:r>
            <a:r>
              <a:rPr lang="es-CO" sz="900" b="1" dirty="0" smtClean="0">
                <a:solidFill>
                  <a:srgbClr val="7030A0"/>
                </a:solidFill>
                <a:latin typeface="Arial" panose="020B0604020202020204" pitchFamily="34" charset="0"/>
                <a:ea typeface="Times New Roman" panose="02020603050405020304" pitchFamily="18" charset="0"/>
                <a:cs typeface="Times New Roman" panose="02020603050405020304" pitchFamily="18" charset="0"/>
              </a:rPr>
              <a:t> </a:t>
            </a:r>
            <a:r>
              <a:rPr lang="es-CO" sz="900" b="1" dirty="0">
                <a:solidFill>
                  <a:srgbClr val="954ECA"/>
                </a:solidFill>
                <a:latin typeface="Arial" panose="020B0604020202020204" pitchFamily="34" charset="0"/>
                <a:ea typeface="Times New Roman" panose="02020603050405020304" pitchFamily="18" charset="0"/>
                <a:cs typeface="Times New Roman" panose="02020603050405020304" pitchFamily="18" charset="0"/>
              </a:rPr>
              <a:t>Fuente. </a:t>
            </a:r>
            <a:r>
              <a:rPr lang="es-MX" sz="900" dirty="0">
                <a:solidFill>
                  <a:srgbClr val="954ECA"/>
                </a:solidFill>
                <a:latin typeface="Arial" panose="020B0604020202020204" pitchFamily="34" charset="0"/>
                <a:ea typeface="Times New Roman" panose="02020603050405020304" pitchFamily="18" charset="0"/>
                <a:cs typeface="Times New Roman" panose="02020603050405020304" pitchFamily="18" charset="0"/>
              </a:rPr>
              <a:t>Cuenta de alto costo CANCER_ EPS Municipio de </a:t>
            </a:r>
            <a:r>
              <a:rPr lang="es-MX" sz="900" dirty="0" smtClean="0">
                <a:solidFill>
                  <a:srgbClr val="954ECA"/>
                </a:solidFill>
                <a:latin typeface="Arial" panose="020B0604020202020204" pitchFamily="34" charset="0"/>
                <a:ea typeface="Times New Roman" panose="02020603050405020304" pitchFamily="18" charset="0"/>
                <a:cs typeface="Times New Roman" panose="02020603050405020304" pitchFamily="18" charset="0"/>
              </a:rPr>
              <a:t>Pasto</a:t>
            </a:r>
            <a:endParaRPr lang="es-MX" sz="900" dirty="0">
              <a:solidFill>
                <a:srgbClr val="954ECA"/>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21" name="CuadroTexto 20">
            <a:extLst>
              <a:ext uri="{FF2B5EF4-FFF2-40B4-BE49-F238E27FC236}">
                <a16:creationId xmlns:a16="http://schemas.microsoft.com/office/drawing/2014/main" id="{EF7B69C9-747A-C7FA-7C7F-8B4B9C53EFF0}"/>
              </a:ext>
            </a:extLst>
          </p:cNvPr>
          <p:cNvSpPr txBox="1"/>
          <p:nvPr/>
        </p:nvSpPr>
        <p:spPr>
          <a:xfrm>
            <a:off x="3573411" y="1943318"/>
            <a:ext cx="2702984" cy="307777"/>
          </a:xfrm>
          <a:prstGeom prst="rect">
            <a:avLst/>
          </a:prstGeom>
          <a:noFill/>
        </p:spPr>
        <p:txBody>
          <a:bodyPr wrap="none" rtlCol="0">
            <a:spAutoFit/>
          </a:bodyPr>
          <a:lstStyle/>
          <a:p>
            <a:r>
              <a:rPr lang="es-ES" sz="1400" dirty="0">
                <a:solidFill>
                  <a:schemeClr val="bg1"/>
                </a:solidFill>
              </a:rPr>
              <a:t>No. </a:t>
            </a:r>
            <a:r>
              <a:rPr lang="es-ES" sz="1400" dirty="0" smtClean="0">
                <a:solidFill>
                  <a:schemeClr val="bg1"/>
                </a:solidFill>
              </a:rPr>
              <a:t>001 Junio </a:t>
            </a:r>
            <a:r>
              <a:rPr lang="es-ES" sz="1400" dirty="0">
                <a:solidFill>
                  <a:schemeClr val="bg1"/>
                </a:solidFill>
              </a:rPr>
              <a:t>de </a:t>
            </a:r>
            <a:r>
              <a:rPr lang="es-ES" sz="1400" dirty="0" smtClean="0">
                <a:solidFill>
                  <a:schemeClr val="bg1"/>
                </a:solidFill>
              </a:rPr>
              <a:t>2024 </a:t>
            </a:r>
            <a:r>
              <a:rPr lang="es-ES" sz="1400" dirty="0">
                <a:solidFill>
                  <a:schemeClr val="bg1"/>
                </a:solidFill>
              </a:rPr>
              <a:t>– ISSN: </a:t>
            </a:r>
            <a:r>
              <a:rPr lang="es-ES" sz="1400" dirty="0" err="1">
                <a:solidFill>
                  <a:schemeClr val="bg1"/>
                </a:solidFill>
              </a:rPr>
              <a:t>xxxx</a:t>
            </a:r>
            <a:endParaRPr lang="es-ES" sz="1400" dirty="0">
              <a:solidFill>
                <a:schemeClr val="bg1"/>
              </a:solidFill>
            </a:endParaRPr>
          </a:p>
        </p:txBody>
      </p:sp>
      <p:sp>
        <p:nvSpPr>
          <p:cNvPr id="7" name="Rectángulo 6"/>
          <p:cNvSpPr/>
          <p:nvPr/>
        </p:nvSpPr>
        <p:spPr>
          <a:xfrm>
            <a:off x="1143982" y="2372702"/>
            <a:ext cx="4546750" cy="276999"/>
          </a:xfrm>
          <a:prstGeom prst="rect">
            <a:avLst/>
          </a:prstGeom>
        </p:spPr>
        <p:txBody>
          <a:bodyPr wrap="square">
            <a:spAutoFit/>
          </a:bodyPr>
          <a:lstStyle/>
          <a:p>
            <a:pPr algn="ctr">
              <a:defRPr sz="1320" b="0" i="0" u="none" strike="noStrike" kern="1200" spc="0" baseline="0">
                <a:solidFill>
                  <a:prstClr val="black">
                    <a:lumMod val="65000"/>
                    <a:lumOff val="35000"/>
                  </a:prstClr>
                </a:solidFill>
                <a:latin typeface="+mn-lt"/>
                <a:ea typeface="+mn-ea"/>
                <a:cs typeface="+mn-cs"/>
              </a:defRPr>
            </a:pPr>
            <a:r>
              <a:rPr lang="es-CO" sz="1200" b="1" dirty="0">
                <a:solidFill>
                  <a:srgbClr val="7030A0"/>
                </a:solidFill>
                <a:latin typeface="Arial" panose="020B0604020202020204" pitchFamily="34" charset="0"/>
                <a:cs typeface="Arial" panose="020B0604020202020204" pitchFamily="34" charset="0"/>
              </a:rPr>
              <a:t>Fallecidos por tipo de cáncer Municipio de Pasto 2019-2023</a:t>
            </a:r>
          </a:p>
        </p:txBody>
      </p:sp>
      <p:pic>
        <p:nvPicPr>
          <p:cNvPr id="24" name="Imagen 23"/>
          <p:cNvPicPr>
            <a:picLocks noChangeAspect="1"/>
          </p:cNvPicPr>
          <p:nvPr/>
        </p:nvPicPr>
        <p:blipFill>
          <a:blip r:embed="rId6"/>
          <a:stretch>
            <a:fillRect/>
          </a:stretch>
        </p:blipFill>
        <p:spPr>
          <a:xfrm>
            <a:off x="3049861" y="2721440"/>
            <a:ext cx="2885428" cy="1433213"/>
          </a:xfrm>
          <a:prstGeom prst="rect">
            <a:avLst/>
          </a:prstGeom>
        </p:spPr>
      </p:pic>
      <p:sp>
        <p:nvSpPr>
          <p:cNvPr id="28" name="CuadroTexto 27">
            <a:extLst>
              <a:ext uri="{FF2B5EF4-FFF2-40B4-BE49-F238E27FC236}">
                <a16:creationId xmlns:a16="http://schemas.microsoft.com/office/drawing/2014/main" id="{E5F54985-D123-136E-F81B-E24780813295}"/>
              </a:ext>
            </a:extLst>
          </p:cNvPr>
          <p:cNvSpPr txBox="1"/>
          <p:nvPr/>
        </p:nvSpPr>
        <p:spPr>
          <a:xfrm>
            <a:off x="98378" y="8270297"/>
            <a:ext cx="6637957" cy="584775"/>
          </a:xfrm>
          <a:prstGeom prst="rect">
            <a:avLst/>
          </a:prstGeom>
          <a:noFill/>
        </p:spPr>
        <p:txBody>
          <a:bodyPr wrap="square">
            <a:spAutoFit/>
          </a:bodyPr>
          <a:lstStyle/>
          <a:p>
            <a:pPr algn="just">
              <a:spcAft>
                <a:spcPts val="800"/>
              </a:spcAft>
            </a:pPr>
            <a:r>
              <a:rPr lang="es-CO" sz="800" b="1" dirty="0" smtClean="0">
                <a:solidFill>
                  <a:srgbClr val="7030A0"/>
                </a:solidFill>
                <a:latin typeface="Arial" panose="020B0604020202020204" pitchFamily="34" charset="0"/>
                <a:ea typeface="Times New Roman" panose="02020603050405020304" pitchFamily="18" charset="0"/>
                <a:cs typeface="Times New Roman" panose="02020603050405020304" pitchFamily="18" charset="0"/>
              </a:rPr>
              <a:t>Grafica 6. </a:t>
            </a:r>
            <a:r>
              <a:rPr lang="es-CO" sz="800" dirty="0" smtClean="0">
                <a:solidFill>
                  <a:srgbClr val="7030A0"/>
                </a:solidFill>
                <a:latin typeface="Arial" panose="020B0604020202020204" pitchFamily="34" charset="0"/>
                <a:ea typeface="Times New Roman" panose="02020603050405020304" pitchFamily="18" charset="0"/>
                <a:cs typeface="Times New Roman" panose="02020603050405020304" pitchFamily="18" charset="0"/>
              </a:rPr>
              <a:t>Muestra los tiempos de oportunidad de la atención entre la cita con el medico general y la remisión al especialista según el Estándar de Oportunidad en días de la Cuenta de Alto Costo (2015), tiempos que se enmarcan entre oportunos y malos, con una ligera tendencia hacia lo oportuno, sin embargo, la falta de reporto es muy alto.</a:t>
            </a:r>
            <a:r>
              <a:rPr lang="es-CO" sz="800" b="1" dirty="0" smtClean="0">
                <a:solidFill>
                  <a:srgbClr val="7030A0"/>
                </a:solidFill>
                <a:latin typeface="Arial" panose="020B0604020202020204" pitchFamily="34" charset="0"/>
                <a:ea typeface="Times New Roman" panose="02020603050405020304" pitchFamily="18" charset="0"/>
                <a:cs typeface="Times New Roman" panose="02020603050405020304" pitchFamily="18" charset="0"/>
              </a:rPr>
              <a:t> </a:t>
            </a:r>
            <a:r>
              <a:rPr lang="es-CO" sz="800"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Fuente. </a:t>
            </a:r>
            <a:r>
              <a:rPr lang="es-MX" sz="800"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Cuenta de alto costo CANCER_ EPS Municipio de </a:t>
            </a:r>
            <a:r>
              <a:rPr lang="es-MX" sz="800" dirty="0" smtClean="0">
                <a:solidFill>
                  <a:srgbClr val="7030A0"/>
                </a:solidFill>
                <a:latin typeface="Arial" panose="020B0604020202020204" pitchFamily="34" charset="0"/>
                <a:ea typeface="Times New Roman" panose="02020603050405020304" pitchFamily="18" charset="0"/>
                <a:cs typeface="Times New Roman" panose="02020603050405020304" pitchFamily="18" charset="0"/>
              </a:rPr>
              <a:t>Pasto y </a:t>
            </a:r>
            <a:r>
              <a:rPr lang="es-CO" sz="800" dirty="0" smtClean="0">
                <a:solidFill>
                  <a:srgbClr val="7030A0"/>
                </a:solidFill>
                <a:latin typeface="Arial" panose="020B0604020202020204" pitchFamily="34" charset="0"/>
                <a:ea typeface="Times New Roman" panose="02020603050405020304" pitchFamily="18" charset="0"/>
                <a:cs typeface="Times New Roman" panose="02020603050405020304" pitchFamily="18" charset="0"/>
              </a:rPr>
              <a:t>Consenso de Indicadores de CAC, 2015</a:t>
            </a:r>
            <a:endParaRPr lang="es-MX" sz="800" dirty="0">
              <a:solidFill>
                <a:srgbClr val="7030A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20" name="Rectángulo 19"/>
          <p:cNvSpPr/>
          <p:nvPr/>
        </p:nvSpPr>
        <p:spPr>
          <a:xfrm>
            <a:off x="609558" y="5660624"/>
            <a:ext cx="5788306" cy="276999"/>
          </a:xfrm>
          <a:prstGeom prst="rect">
            <a:avLst/>
          </a:prstGeom>
        </p:spPr>
        <p:txBody>
          <a:bodyPr wrap="square">
            <a:spAutoFit/>
          </a:bodyPr>
          <a:lstStyle/>
          <a:p>
            <a:r>
              <a:rPr lang="es-MX" sz="1200" b="1" dirty="0">
                <a:solidFill>
                  <a:srgbClr val="7030A0"/>
                </a:solidFill>
                <a:latin typeface="Arial" panose="020B0604020202020204" pitchFamily="34" charset="0"/>
                <a:cs typeface="Arial" panose="020B0604020202020204" pitchFamily="34" charset="0"/>
              </a:rPr>
              <a:t>Oportunidad en la remisión por tipo de cáncer Municipio de Pasto 2019-2023</a:t>
            </a:r>
          </a:p>
        </p:txBody>
      </p:sp>
      <p:pic>
        <p:nvPicPr>
          <p:cNvPr id="35" name="Imagen 34"/>
          <p:cNvPicPr>
            <a:picLocks noChangeAspect="1"/>
          </p:cNvPicPr>
          <p:nvPr/>
        </p:nvPicPr>
        <p:blipFill rotWithShape="1">
          <a:blip r:embed="rId7"/>
          <a:srcRect b="4383"/>
          <a:stretch/>
        </p:blipFill>
        <p:spPr>
          <a:xfrm>
            <a:off x="402984" y="5775566"/>
            <a:ext cx="5994880" cy="2553825"/>
          </a:xfrm>
          <a:prstGeom prst="rect">
            <a:avLst/>
          </a:prstGeom>
        </p:spPr>
      </p:pic>
      <p:pic>
        <p:nvPicPr>
          <p:cNvPr id="36" name="Imagen 35"/>
          <p:cNvPicPr>
            <a:picLocks noChangeAspect="1"/>
          </p:cNvPicPr>
          <p:nvPr/>
        </p:nvPicPr>
        <p:blipFill>
          <a:blip r:embed="rId8"/>
          <a:stretch>
            <a:fillRect/>
          </a:stretch>
        </p:blipFill>
        <p:spPr>
          <a:xfrm>
            <a:off x="3713474" y="6042515"/>
            <a:ext cx="2195139" cy="1185778"/>
          </a:xfrm>
          <a:prstGeom prst="rect">
            <a:avLst/>
          </a:prstGeom>
        </p:spPr>
      </p:pic>
      <p:pic>
        <p:nvPicPr>
          <p:cNvPr id="14" name="Imagen 13"/>
          <p:cNvPicPr>
            <a:picLocks noChangeAspect="1"/>
          </p:cNvPicPr>
          <p:nvPr/>
        </p:nvPicPr>
        <p:blipFill>
          <a:blip r:embed="rId9"/>
          <a:stretch>
            <a:fillRect/>
          </a:stretch>
        </p:blipFill>
        <p:spPr>
          <a:xfrm>
            <a:off x="5337468" y="7066236"/>
            <a:ext cx="1085838" cy="421719"/>
          </a:xfrm>
          <a:prstGeom prst="rect">
            <a:avLst/>
          </a:prstGeom>
        </p:spPr>
      </p:pic>
    </p:spTree>
    <p:extLst>
      <p:ext uri="{BB962C8B-B14F-4D97-AF65-F5344CB8AC3E}">
        <p14:creationId xmlns:p14="http://schemas.microsoft.com/office/powerpoint/2010/main" val="33030171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84DF06EA-231F-1C27-9B59-622C4C347993}"/>
              </a:ext>
            </a:extLst>
          </p:cNvPr>
          <p:cNvSpPr txBox="1"/>
          <p:nvPr/>
        </p:nvSpPr>
        <p:spPr>
          <a:xfrm>
            <a:off x="10517" y="1320387"/>
            <a:ext cx="3094117" cy="338554"/>
          </a:xfrm>
          <a:prstGeom prst="rect">
            <a:avLst/>
          </a:prstGeom>
          <a:noFill/>
        </p:spPr>
        <p:txBody>
          <a:bodyPr wrap="none" rtlCol="0">
            <a:spAutoFit/>
          </a:bodyPr>
          <a:lstStyle/>
          <a:p>
            <a:r>
              <a:rPr lang="es-MX" sz="1600" b="1" dirty="0">
                <a:latin typeface="Arial" panose="020B0604020202020204" pitchFamily="34" charset="0"/>
                <a:cs typeface="Arial" panose="020B0604020202020204" pitchFamily="34" charset="0"/>
              </a:rPr>
              <a:t>Secretaría de Salud Municipal</a:t>
            </a:r>
          </a:p>
        </p:txBody>
      </p:sp>
      <p:sp>
        <p:nvSpPr>
          <p:cNvPr id="6" name="CuadroTexto 5">
            <a:extLst>
              <a:ext uri="{FF2B5EF4-FFF2-40B4-BE49-F238E27FC236}">
                <a16:creationId xmlns:a16="http://schemas.microsoft.com/office/drawing/2014/main" id="{E05BDCF7-47F5-2484-D5E6-D4E04D6B86B0}"/>
              </a:ext>
            </a:extLst>
          </p:cNvPr>
          <p:cNvSpPr txBox="1"/>
          <p:nvPr/>
        </p:nvSpPr>
        <p:spPr>
          <a:xfrm>
            <a:off x="434898" y="1534064"/>
            <a:ext cx="2007281" cy="338554"/>
          </a:xfrm>
          <a:prstGeom prst="rect">
            <a:avLst/>
          </a:prstGeom>
          <a:noFill/>
        </p:spPr>
        <p:txBody>
          <a:bodyPr wrap="none" rtlCol="0">
            <a:spAutoFit/>
          </a:bodyPr>
          <a:lstStyle/>
          <a:p>
            <a:r>
              <a:rPr lang="es-MX" sz="1600" b="1" dirty="0">
                <a:latin typeface="Arial" panose="020B0604020202020204" pitchFamily="34" charset="0"/>
                <a:cs typeface="Arial" panose="020B0604020202020204" pitchFamily="34" charset="0"/>
              </a:rPr>
              <a:t>San Juan de Pasto</a:t>
            </a:r>
          </a:p>
        </p:txBody>
      </p:sp>
      <p:sp>
        <p:nvSpPr>
          <p:cNvPr id="10" name="Rectángulo 9">
            <a:extLst>
              <a:ext uri="{FF2B5EF4-FFF2-40B4-BE49-F238E27FC236}">
                <a16:creationId xmlns:a16="http://schemas.microsoft.com/office/drawing/2014/main" id="{9E434476-A668-EE8C-A964-1D368A964175}"/>
              </a:ext>
            </a:extLst>
          </p:cNvPr>
          <p:cNvSpPr/>
          <p:nvPr/>
        </p:nvSpPr>
        <p:spPr>
          <a:xfrm>
            <a:off x="0" y="1891713"/>
            <a:ext cx="6858000" cy="400111"/>
          </a:xfrm>
          <a:prstGeom prst="rect">
            <a:avLst/>
          </a:prstGeom>
          <a:solidFill>
            <a:srgbClr val="954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bg1"/>
              </a:solidFill>
            </a:endParaRPr>
          </a:p>
        </p:txBody>
      </p:sp>
      <p:pic>
        <p:nvPicPr>
          <p:cNvPr id="11" name="Imagen 3" descr="Logotipo, nombre de la empresa&#10;&#10;Descripción generada automáticamente">
            <a:extLst>
              <a:ext uri="{FF2B5EF4-FFF2-40B4-BE49-F238E27FC236}">
                <a16:creationId xmlns:a16="http://schemas.microsoft.com/office/drawing/2014/main" id="{839D63B8-DC87-22CF-BC00-5F734000A0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655" t="4907" r="69157" b="79914"/>
          <a:stretch/>
        </p:blipFill>
        <p:spPr bwMode="auto">
          <a:xfrm>
            <a:off x="774088" y="232109"/>
            <a:ext cx="1149149" cy="1115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uadroTexto 3">
            <a:extLst>
              <a:ext uri="{FF2B5EF4-FFF2-40B4-BE49-F238E27FC236}">
                <a16:creationId xmlns:a16="http://schemas.microsoft.com/office/drawing/2014/main" id="{0EF48C40-BE98-D789-087D-880697911EAB}"/>
              </a:ext>
            </a:extLst>
          </p:cNvPr>
          <p:cNvSpPr txBox="1"/>
          <p:nvPr/>
        </p:nvSpPr>
        <p:spPr>
          <a:xfrm>
            <a:off x="298256" y="1878320"/>
            <a:ext cx="2518638" cy="400110"/>
          </a:xfrm>
          <a:prstGeom prst="rect">
            <a:avLst/>
          </a:prstGeom>
          <a:noFill/>
        </p:spPr>
        <p:txBody>
          <a:bodyPr wrap="none" rtlCol="0">
            <a:spAutoFit/>
          </a:bodyPr>
          <a:lstStyle/>
          <a:p>
            <a:r>
              <a:rPr lang="es-MX" sz="2000" b="1" dirty="0">
                <a:solidFill>
                  <a:schemeClr val="bg1"/>
                </a:solidFill>
                <a:latin typeface="Arial" panose="020B0604020202020204" pitchFamily="34" charset="0"/>
                <a:cs typeface="Arial" panose="020B0604020202020204" pitchFamily="34" charset="0"/>
              </a:rPr>
              <a:t>Boletín Informativo</a:t>
            </a:r>
          </a:p>
        </p:txBody>
      </p:sp>
      <p:sp>
        <p:nvSpPr>
          <p:cNvPr id="19" name="Rectángulo 18">
            <a:extLst>
              <a:ext uri="{FF2B5EF4-FFF2-40B4-BE49-F238E27FC236}">
                <a16:creationId xmlns:a16="http://schemas.microsoft.com/office/drawing/2014/main" id="{ABFCF3A5-B242-EA70-7883-E9A14BDA6902}"/>
              </a:ext>
            </a:extLst>
          </p:cNvPr>
          <p:cNvSpPr/>
          <p:nvPr/>
        </p:nvSpPr>
        <p:spPr>
          <a:xfrm>
            <a:off x="0" y="8810266"/>
            <a:ext cx="6858000" cy="333735"/>
          </a:xfrm>
          <a:prstGeom prst="rect">
            <a:avLst/>
          </a:prstGeom>
          <a:solidFill>
            <a:srgbClr val="954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 name="CuadroTexto 2">
            <a:extLst>
              <a:ext uri="{FF2B5EF4-FFF2-40B4-BE49-F238E27FC236}">
                <a16:creationId xmlns:a16="http://schemas.microsoft.com/office/drawing/2014/main" id="{2AEE7B4F-174E-1E04-CA08-852B2BE53B34}"/>
              </a:ext>
            </a:extLst>
          </p:cNvPr>
          <p:cNvSpPr txBox="1"/>
          <p:nvPr/>
        </p:nvSpPr>
        <p:spPr>
          <a:xfrm>
            <a:off x="204433" y="8878438"/>
            <a:ext cx="6373234" cy="215444"/>
          </a:xfrm>
          <a:prstGeom prst="rect">
            <a:avLst/>
          </a:prstGeom>
          <a:noFill/>
        </p:spPr>
        <p:txBody>
          <a:bodyPr wrap="square">
            <a:spAutoFit/>
          </a:bodyPr>
          <a:lstStyle/>
          <a:p>
            <a:r>
              <a:rPr lang="es-MX" sz="800" dirty="0">
                <a:solidFill>
                  <a:schemeClr val="bg1"/>
                </a:solidFill>
                <a:latin typeface="Arial" panose="020B0604020202020204" pitchFamily="34" charset="0"/>
                <a:cs typeface="Arial" panose="020B0604020202020204" pitchFamily="34" charset="0"/>
              </a:rPr>
              <a:t>Tel. 602 7238803, </a:t>
            </a:r>
            <a:r>
              <a:rPr lang="es-ES" sz="800" dirty="0">
                <a:solidFill>
                  <a:schemeClr val="bg1"/>
                </a:solidFill>
                <a:latin typeface="Arial" panose="020B0604020202020204" pitchFamily="34" charset="0"/>
                <a:cs typeface="Arial" panose="020B0604020202020204" pitchFamily="34" charset="0"/>
              </a:rPr>
              <a:t>Cl. 6, </a:t>
            </a:r>
            <a:r>
              <a:rPr lang="es-ES" sz="800" dirty="0" err="1">
                <a:solidFill>
                  <a:schemeClr val="bg1"/>
                </a:solidFill>
                <a:latin typeface="Arial" panose="020B0604020202020204" pitchFamily="34" charset="0"/>
                <a:cs typeface="Arial" panose="020B0604020202020204" pitchFamily="34" charset="0"/>
              </a:rPr>
              <a:t>Cra</a:t>
            </a:r>
            <a:r>
              <a:rPr lang="es-ES" sz="800" dirty="0">
                <a:solidFill>
                  <a:schemeClr val="bg1"/>
                </a:solidFill>
                <a:latin typeface="Arial" panose="020B0604020202020204" pitchFamily="34" charset="0"/>
                <a:cs typeface="Arial" panose="020B0604020202020204" pitchFamily="34" charset="0"/>
              </a:rPr>
              <a:t>. 33 Sur, </a:t>
            </a:r>
            <a:r>
              <a:rPr lang="es-MX" sz="800" dirty="0">
                <a:solidFill>
                  <a:schemeClr val="bg1"/>
                </a:solidFill>
                <a:latin typeface="Arial" panose="020B0604020202020204" pitchFamily="34" charset="0"/>
                <a:cs typeface="Arial" panose="020B0604020202020204" pitchFamily="34" charset="0"/>
              </a:rPr>
              <a:t>Centro Administrativo Municipal - CAM </a:t>
            </a:r>
            <a:r>
              <a:rPr lang="es-MX" sz="800" dirty="0" err="1">
                <a:solidFill>
                  <a:schemeClr val="bg1"/>
                </a:solidFill>
                <a:latin typeface="Arial" panose="020B0604020202020204" pitchFamily="34" charset="0"/>
                <a:cs typeface="Arial" panose="020B0604020202020204" pitchFamily="34" charset="0"/>
              </a:rPr>
              <a:t>Anganoy</a:t>
            </a:r>
            <a:r>
              <a:rPr lang="es-MX" sz="800" dirty="0">
                <a:solidFill>
                  <a:schemeClr val="bg1"/>
                </a:solidFill>
                <a:latin typeface="Arial" panose="020B0604020202020204" pitchFamily="34" charset="0"/>
                <a:cs typeface="Arial" panose="020B0604020202020204" pitchFamily="34" charset="0"/>
              </a:rPr>
              <a:t>, san Juan de Pasto - Nariño</a:t>
            </a:r>
          </a:p>
        </p:txBody>
      </p:sp>
      <p:pic>
        <p:nvPicPr>
          <p:cNvPr id="25" name="Imagen 24"/>
          <p:cNvPicPr>
            <a:picLocks noChangeAspect="1"/>
          </p:cNvPicPr>
          <p:nvPr/>
        </p:nvPicPr>
        <p:blipFill>
          <a:blip r:embed="rId3">
            <a:extLst>
              <a:ext uri="{BEBA8EAE-BF5A-486C-A8C5-ECC9F3942E4B}">
                <a14:imgProps xmlns:a14="http://schemas.microsoft.com/office/drawing/2010/main">
                  <a14:imgLayer r:embed="rId4">
                    <a14:imgEffect>
                      <a14:backgroundRemoval t="10000" b="95000" l="10000" r="90469"/>
                    </a14:imgEffect>
                  </a14:imgLayer>
                </a14:imgProps>
              </a:ext>
            </a:extLst>
          </a:blip>
          <a:stretch>
            <a:fillRect/>
          </a:stretch>
        </p:blipFill>
        <p:spPr>
          <a:xfrm>
            <a:off x="4757351" y="24712"/>
            <a:ext cx="1969552" cy="1969552"/>
          </a:xfrm>
          <a:prstGeom prst="rect">
            <a:avLst/>
          </a:prstGeom>
        </p:spPr>
      </p:pic>
      <p:sp>
        <p:nvSpPr>
          <p:cNvPr id="26" name="CuadroTexto 25">
            <a:extLst>
              <a:ext uri="{FF2B5EF4-FFF2-40B4-BE49-F238E27FC236}">
                <a16:creationId xmlns:a16="http://schemas.microsoft.com/office/drawing/2014/main" id="{7CF3A1A0-1B40-EBE3-9CE9-7B80355606E9}"/>
              </a:ext>
            </a:extLst>
          </p:cNvPr>
          <p:cNvSpPr txBox="1"/>
          <p:nvPr/>
        </p:nvSpPr>
        <p:spPr>
          <a:xfrm>
            <a:off x="2512546" y="728915"/>
            <a:ext cx="2702297" cy="584775"/>
          </a:xfrm>
          <a:prstGeom prst="rect">
            <a:avLst/>
          </a:prstGeom>
          <a:noFill/>
        </p:spPr>
        <p:txBody>
          <a:bodyPr wrap="square">
            <a:spAutoFit/>
          </a:bodyPr>
          <a:lstStyle/>
          <a:p>
            <a:pPr algn="r"/>
            <a:r>
              <a:rPr lang="es-MX" sz="3200" b="1" dirty="0" smtClean="0">
                <a:solidFill>
                  <a:srgbClr val="954ECA"/>
                </a:solidFill>
                <a:latin typeface="Arial" panose="020B0604020202020204" pitchFamily="34" charset="0"/>
                <a:cs typeface="Arial" panose="020B0604020202020204" pitchFamily="34" charset="0"/>
              </a:rPr>
              <a:t>CÁNCER</a:t>
            </a:r>
            <a:endParaRPr lang="es-MX" sz="3200" b="1" dirty="0">
              <a:solidFill>
                <a:srgbClr val="954ECA"/>
              </a:solidFill>
              <a:latin typeface="Arial" panose="020B0604020202020204" pitchFamily="34" charset="0"/>
              <a:cs typeface="Arial" panose="020B0604020202020204" pitchFamily="34" charset="0"/>
            </a:endParaRPr>
          </a:p>
        </p:txBody>
      </p:sp>
      <p:sp>
        <p:nvSpPr>
          <p:cNvPr id="21" name="CuadroTexto 20">
            <a:extLst>
              <a:ext uri="{FF2B5EF4-FFF2-40B4-BE49-F238E27FC236}">
                <a16:creationId xmlns:a16="http://schemas.microsoft.com/office/drawing/2014/main" id="{EF7B69C9-747A-C7FA-7C7F-8B4B9C53EFF0}"/>
              </a:ext>
            </a:extLst>
          </p:cNvPr>
          <p:cNvSpPr txBox="1"/>
          <p:nvPr/>
        </p:nvSpPr>
        <p:spPr>
          <a:xfrm>
            <a:off x="3573411" y="1943318"/>
            <a:ext cx="2702984" cy="307777"/>
          </a:xfrm>
          <a:prstGeom prst="rect">
            <a:avLst/>
          </a:prstGeom>
          <a:noFill/>
        </p:spPr>
        <p:txBody>
          <a:bodyPr wrap="none" rtlCol="0">
            <a:spAutoFit/>
          </a:bodyPr>
          <a:lstStyle/>
          <a:p>
            <a:r>
              <a:rPr lang="es-ES" sz="1400" dirty="0">
                <a:solidFill>
                  <a:schemeClr val="bg1"/>
                </a:solidFill>
              </a:rPr>
              <a:t>No. </a:t>
            </a:r>
            <a:r>
              <a:rPr lang="es-ES" sz="1400" dirty="0" smtClean="0">
                <a:solidFill>
                  <a:schemeClr val="bg1"/>
                </a:solidFill>
              </a:rPr>
              <a:t>001 Junio </a:t>
            </a:r>
            <a:r>
              <a:rPr lang="es-ES" sz="1400" dirty="0">
                <a:solidFill>
                  <a:schemeClr val="bg1"/>
                </a:solidFill>
              </a:rPr>
              <a:t>de </a:t>
            </a:r>
            <a:r>
              <a:rPr lang="es-ES" sz="1400" dirty="0" smtClean="0">
                <a:solidFill>
                  <a:schemeClr val="bg1"/>
                </a:solidFill>
              </a:rPr>
              <a:t>2024 </a:t>
            </a:r>
            <a:r>
              <a:rPr lang="es-ES" sz="1400" dirty="0">
                <a:solidFill>
                  <a:schemeClr val="bg1"/>
                </a:solidFill>
              </a:rPr>
              <a:t>– ISSN: </a:t>
            </a:r>
            <a:r>
              <a:rPr lang="es-ES" sz="1400" dirty="0" err="1">
                <a:solidFill>
                  <a:schemeClr val="bg1"/>
                </a:solidFill>
              </a:rPr>
              <a:t>xxxx</a:t>
            </a:r>
            <a:endParaRPr lang="es-ES" sz="1400" dirty="0">
              <a:solidFill>
                <a:schemeClr val="bg1"/>
              </a:solidFill>
            </a:endParaRPr>
          </a:p>
        </p:txBody>
      </p:sp>
      <p:sp>
        <p:nvSpPr>
          <p:cNvPr id="7" name="Rectángulo 6"/>
          <p:cNvSpPr/>
          <p:nvPr/>
        </p:nvSpPr>
        <p:spPr>
          <a:xfrm>
            <a:off x="908217" y="2341412"/>
            <a:ext cx="4965666" cy="276999"/>
          </a:xfrm>
          <a:prstGeom prst="rect">
            <a:avLst/>
          </a:prstGeom>
        </p:spPr>
        <p:txBody>
          <a:bodyPr wrap="square">
            <a:spAutoFit/>
          </a:bodyPr>
          <a:lstStyle/>
          <a:p>
            <a:pPr algn="ctr">
              <a:defRPr sz="1320" b="0" i="0" u="none" strike="noStrike" kern="1200" spc="0" baseline="0">
                <a:solidFill>
                  <a:prstClr val="black">
                    <a:lumMod val="65000"/>
                    <a:lumOff val="35000"/>
                  </a:prstClr>
                </a:solidFill>
                <a:latin typeface="+mn-lt"/>
                <a:ea typeface="+mn-ea"/>
                <a:cs typeface="+mn-cs"/>
              </a:defRPr>
            </a:pPr>
            <a:r>
              <a:rPr lang="es-MX" sz="1200" b="1" dirty="0">
                <a:solidFill>
                  <a:srgbClr val="7030A0"/>
                </a:solidFill>
                <a:latin typeface="Arial" panose="020B0604020202020204" pitchFamily="34" charset="0"/>
                <a:cs typeface="Arial" panose="020B0604020202020204" pitchFamily="34" charset="0"/>
              </a:rPr>
              <a:t>Oportunidad </a:t>
            </a:r>
            <a:r>
              <a:rPr lang="es-MX" sz="1200" b="1" dirty="0" smtClean="0">
                <a:solidFill>
                  <a:srgbClr val="7030A0"/>
                </a:solidFill>
                <a:latin typeface="Arial" panose="020B0604020202020204" pitchFamily="34" charset="0"/>
                <a:cs typeface="Arial" panose="020B0604020202020204" pitchFamily="34" charset="0"/>
              </a:rPr>
              <a:t>Diagnóstica </a:t>
            </a:r>
            <a:r>
              <a:rPr lang="es-MX" sz="1200" b="1" dirty="0">
                <a:solidFill>
                  <a:srgbClr val="7030A0"/>
                </a:solidFill>
                <a:latin typeface="Arial" panose="020B0604020202020204" pitchFamily="34" charset="0"/>
                <a:cs typeface="Arial" panose="020B0604020202020204" pitchFamily="34" charset="0"/>
              </a:rPr>
              <a:t>por </a:t>
            </a:r>
            <a:r>
              <a:rPr lang="es-MX" sz="1200" b="1" dirty="0" smtClean="0">
                <a:solidFill>
                  <a:srgbClr val="7030A0"/>
                </a:solidFill>
                <a:latin typeface="Arial" panose="020B0604020202020204" pitchFamily="34" charset="0"/>
                <a:cs typeface="Arial" panose="020B0604020202020204" pitchFamily="34" charset="0"/>
              </a:rPr>
              <a:t>Tipo de Cáncer, Pasto </a:t>
            </a:r>
            <a:r>
              <a:rPr lang="es-MX" sz="1200" b="1" dirty="0">
                <a:solidFill>
                  <a:srgbClr val="7030A0"/>
                </a:solidFill>
                <a:latin typeface="Arial" panose="020B0604020202020204" pitchFamily="34" charset="0"/>
                <a:cs typeface="Arial" panose="020B0604020202020204" pitchFamily="34" charset="0"/>
              </a:rPr>
              <a:t>2019-2023</a:t>
            </a:r>
          </a:p>
        </p:txBody>
      </p:sp>
      <p:sp>
        <p:nvSpPr>
          <p:cNvPr id="28" name="CuadroTexto 27">
            <a:extLst>
              <a:ext uri="{FF2B5EF4-FFF2-40B4-BE49-F238E27FC236}">
                <a16:creationId xmlns:a16="http://schemas.microsoft.com/office/drawing/2014/main" id="{E5F54985-D123-136E-F81B-E24780813295}"/>
              </a:ext>
            </a:extLst>
          </p:cNvPr>
          <p:cNvSpPr txBox="1"/>
          <p:nvPr/>
        </p:nvSpPr>
        <p:spPr>
          <a:xfrm>
            <a:off x="72071" y="8181988"/>
            <a:ext cx="6637957" cy="646331"/>
          </a:xfrm>
          <a:prstGeom prst="rect">
            <a:avLst/>
          </a:prstGeom>
          <a:noFill/>
        </p:spPr>
        <p:txBody>
          <a:bodyPr wrap="square">
            <a:spAutoFit/>
          </a:bodyPr>
          <a:lstStyle/>
          <a:p>
            <a:pPr algn="just">
              <a:spcAft>
                <a:spcPts val="800"/>
              </a:spcAft>
            </a:pPr>
            <a:r>
              <a:rPr lang="es-MX" sz="900"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Grafica </a:t>
            </a:r>
            <a:r>
              <a:rPr lang="es-MX" sz="900" b="1" dirty="0" smtClean="0">
                <a:solidFill>
                  <a:srgbClr val="7030A0"/>
                </a:solidFill>
                <a:latin typeface="Arial" panose="020B0604020202020204" pitchFamily="34" charset="0"/>
                <a:ea typeface="Times New Roman" panose="02020603050405020304" pitchFamily="18" charset="0"/>
                <a:cs typeface="Times New Roman" panose="02020603050405020304" pitchFamily="18" charset="0"/>
              </a:rPr>
              <a:t>8. </a:t>
            </a:r>
            <a:r>
              <a:rPr lang="es-MX" sz="900"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Muestra los tiempos de oportunidad entre la </a:t>
            </a:r>
            <a:r>
              <a:rPr lang="es-MX" sz="900" dirty="0" smtClean="0">
                <a:solidFill>
                  <a:srgbClr val="7030A0"/>
                </a:solidFill>
                <a:latin typeface="Arial" panose="020B0604020202020204" pitchFamily="34" charset="0"/>
                <a:ea typeface="Times New Roman" panose="02020603050405020304" pitchFamily="18" charset="0"/>
                <a:cs typeface="Times New Roman" panose="02020603050405020304" pitchFamily="18" charset="0"/>
              </a:rPr>
              <a:t>Primera Cita con </a:t>
            </a:r>
            <a:r>
              <a:rPr lang="es-MX" sz="900"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el </a:t>
            </a:r>
            <a:r>
              <a:rPr lang="es-MX" sz="900" dirty="0" smtClean="0">
                <a:solidFill>
                  <a:srgbClr val="7030A0"/>
                </a:solidFill>
                <a:latin typeface="Arial" panose="020B0604020202020204" pitchFamily="34" charset="0"/>
                <a:ea typeface="Times New Roman" panose="02020603050405020304" pitchFamily="18" charset="0"/>
                <a:cs typeface="Times New Roman" panose="02020603050405020304" pitchFamily="18" charset="0"/>
              </a:rPr>
              <a:t>Especialista y </a:t>
            </a:r>
            <a:r>
              <a:rPr lang="es-MX" sz="900"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la </a:t>
            </a:r>
            <a:r>
              <a:rPr lang="es-MX" sz="900" dirty="0" smtClean="0">
                <a:solidFill>
                  <a:srgbClr val="7030A0"/>
                </a:solidFill>
                <a:latin typeface="Arial" panose="020B0604020202020204" pitchFamily="34" charset="0"/>
                <a:ea typeface="Times New Roman" panose="02020603050405020304" pitchFamily="18" charset="0"/>
                <a:cs typeface="Times New Roman" panose="02020603050405020304" pitchFamily="18" charset="0"/>
              </a:rPr>
              <a:t>Cita de Confirmación Diagnostica según </a:t>
            </a:r>
            <a:r>
              <a:rPr lang="es-MX" sz="900"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el Estándar de Oportunidad en días de la Cuenta de Alto Costo (2015), en la cual la mayoría de los canceres presentaban tiempos </a:t>
            </a:r>
            <a:r>
              <a:rPr lang="es-MX" sz="900" b="1" dirty="0" smtClean="0">
                <a:solidFill>
                  <a:srgbClr val="7030A0"/>
                </a:solidFill>
                <a:latin typeface="Arial" panose="020B0604020202020204" pitchFamily="34" charset="0"/>
                <a:ea typeface="Times New Roman" panose="02020603050405020304" pitchFamily="18" charset="0"/>
                <a:cs typeface="Times New Roman" panose="02020603050405020304" pitchFamily="18" charset="0"/>
              </a:rPr>
              <a:t>Malos</a:t>
            </a:r>
            <a:r>
              <a:rPr lang="es-MX" sz="900" dirty="0" smtClean="0">
                <a:solidFill>
                  <a:srgbClr val="7030A0"/>
                </a:solidFill>
                <a:latin typeface="Arial" panose="020B0604020202020204" pitchFamily="34" charset="0"/>
                <a:ea typeface="Times New Roman" panose="02020603050405020304" pitchFamily="18" charset="0"/>
                <a:cs typeface="Times New Roman" panose="02020603050405020304" pitchFamily="18" charset="0"/>
              </a:rPr>
              <a:t>, </a:t>
            </a:r>
            <a:r>
              <a:rPr lang="es-MX" sz="900"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sin embargo, los datos en la gran mayoría se encontraban en blanco. </a:t>
            </a:r>
            <a:r>
              <a:rPr lang="es-MX" sz="900"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Fuente. </a:t>
            </a:r>
            <a:r>
              <a:rPr lang="es-MX" sz="900"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Cuenta de alto costo CANCER_ EPS Municipio de Pasto y Consenso de Indicadores de CAC, 2015</a:t>
            </a:r>
          </a:p>
        </p:txBody>
      </p:sp>
      <p:sp>
        <p:nvSpPr>
          <p:cNvPr id="20" name="Rectángulo 19"/>
          <p:cNvSpPr/>
          <p:nvPr/>
        </p:nvSpPr>
        <p:spPr>
          <a:xfrm>
            <a:off x="319483" y="5699311"/>
            <a:ext cx="5994880" cy="276999"/>
          </a:xfrm>
          <a:prstGeom prst="rect">
            <a:avLst/>
          </a:prstGeom>
        </p:spPr>
        <p:txBody>
          <a:bodyPr wrap="square">
            <a:spAutoFit/>
          </a:bodyPr>
          <a:lstStyle/>
          <a:p>
            <a:r>
              <a:rPr lang="es-MX" sz="1200" b="1" dirty="0">
                <a:solidFill>
                  <a:srgbClr val="7030A0"/>
                </a:solidFill>
                <a:latin typeface="Arial" panose="020B0604020202020204" pitchFamily="34" charset="0"/>
                <a:cs typeface="Arial" panose="020B0604020202020204" pitchFamily="34" charset="0"/>
              </a:rPr>
              <a:t>Oportunidad 1ra. cita con </a:t>
            </a:r>
            <a:r>
              <a:rPr lang="es-MX" sz="1200" b="1" dirty="0" smtClean="0">
                <a:solidFill>
                  <a:srgbClr val="7030A0"/>
                </a:solidFill>
                <a:latin typeface="Arial" panose="020B0604020202020204" pitchFamily="34" charset="0"/>
                <a:cs typeface="Arial" panose="020B0604020202020204" pitchFamily="34" charset="0"/>
              </a:rPr>
              <a:t>Especialista por </a:t>
            </a:r>
            <a:r>
              <a:rPr lang="es-MX" sz="1200" b="1" dirty="0">
                <a:solidFill>
                  <a:srgbClr val="7030A0"/>
                </a:solidFill>
                <a:latin typeface="Arial" panose="020B0604020202020204" pitchFamily="34" charset="0"/>
                <a:cs typeface="Arial" panose="020B0604020202020204" pitchFamily="34" charset="0"/>
              </a:rPr>
              <a:t>tipo de cáncer </a:t>
            </a:r>
            <a:r>
              <a:rPr lang="es-MX" sz="1200" b="1" dirty="0" smtClean="0">
                <a:solidFill>
                  <a:srgbClr val="7030A0"/>
                </a:solidFill>
                <a:latin typeface="Arial" panose="020B0604020202020204" pitchFamily="34" charset="0"/>
                <a:cs typeface="Arial" panose="020B0604020202020204" pitchFamily="34" charset="0"/>
              </a:rPr>
              <a:t>en Pasto </a:t>
            </a:r>
            <a:r>
              <a:rPr lang="es-MX" sz="1200" b="1" dirty="0">
                <a:solidFill>
                  <a:srgbClr val="7030A0"/>
                </a:solidFill>
                <a:latin typeface="Arial" panose="020B0604020202020204" pitchFamily="34" charset="0"/>
                <a:cs typeface="Arial" panose="020B0604020202020204" pitchFamily="34" charset="0"/>
              </a:rPr>
              <a:t>2019-2023</a:t>
            </a:r>
          </a:p>
        </p:txBody>
      </p:sp>
      <p:sp>
        <p:nvSpPr>
          <p:cNvPr id="22" name="CuadroTexto 21">
            <a:extLst>
              <a:ext uri="{FF2B5EF4-FFF2-40B4-BE49-F238E27FC236}">
                <a16:creationId xmlns:a16="http://schemas.microsoft.com/office/drawing/2014/main" id="{E5F54985-D123-136E-F81B-E24780813295}"/>
              </a:ext>
            </a:extLst>
          </p:cNvPr>
          <p:cNvSpPr txBox="1"/>
          <p:nvPr/>
        </p:nvSpPr>
        <p:spPr>
          <a:xfrm>
            <a:off x="110021" y="5012251"/>
            <a:ext cx="6637957" cy="646331"/>
          </a:xfrm>
          <a:prstGeom prst="rect">
            <a:avLst/>
          </a:prstGeom>
          <a:noFill/>
        </p:spPr>
        <p:txBody>
          <a:bodyPr wrap="square">
            <a:spAutoFit/>
          </a:bodyPr>
          <a:lstStyle/>
          <a:p>
            <a:pPr algn="just">
              <a:spcAft>
                <a:spcPts val="800"/>
              </a:spcAft>
            </a:pPr>
            <a:r>
              <a:rPr lang="es-CO" sz="900" b="1" dirty="0" smtClean="0">
                <a:solidFill>
                  <a:srgbClr val="7030A0"/>
                </a:solidFill>
                <a:latin typeface="Arial" panose="020B0604020202020204" pitchFamily="34" charset="0"/>
                <a:ea typeface="Times New Roman" panose="02020603050405020304" pitchFamily="18" charset="0"/>
                <a:cs typeface="Times New Roman" panose="02020603050405020304" pitchFamily="18" charset="0"/>
              </a:rPr>
              <a:t>Grafica 7. </a:t>
            </a:r>
            <a:r>
              <a:rPr lang="es-CO" sz="900" dirty="0" smtClean="0">
                <a:solidFill>
                  <a:srgbClr val="7030A0"/>
                </a:solidFill>
                <a:latin typeface="Arial" panose="020B0604020202020204" pitchFamily="34" charset="0"/>
                <a:ea typeface="Times New Roman" panose="02020603050405020304" pitchFamily="18" charset="0"/>
                <a:cs typeface="Times New Roman" panose="02020603050405020304" pitchFamily="18" charset="0"/>
              </a:rPr>
              <a:t>Muestra los tiempos de oportunidad entre la cita con el especialista y la cita de confirmación diagnostica según el Estándar de Oportunidad en días de la Cuenta de Alto Costo (2015), en la cual la mayoría de los canceres presentaban tiempos </a:t>
            </a:r>
            <a:r>
              <a:rPr lang="es-CO" sz="900" b="1" dirty="0" smtClean="0">
                <a:solidFill>
                  <a:srgbClr val="7030A0"/>
                </a:solidFill>
                <a:latin typeface="Arial" panose="020B0604020202020204" pitchFamily="34" charset="0"/>
                <a:ea typeface="Times New Roman" panose="02020603050405020304" pitchFamily="18" charset="0"/>
                <a:cs typeface="Times New Roman" panose="02020603050405020304" pitchFamily="18" charset="0"/>
              </a:rPr>
              <a:t>Oportunos</a:t>
            </a:r>
            <a:r>
              <a:rPr lang="es-CO" sz="900" dirty="0" smtClean="0">
                <a:solidFill>
                  <a:srgbClr val="7030A0"/>
                </a:solidFill>
                <a:latin typeface="Arial" panose="020B0604020202020204" pitchFamily="34" charset="0"/>
                <a:ea typeface="Times New Roman" panose="02020603050405020304" pitchFamily="18" charset="0"/>
                <a:cs typeface="Times New Roman" panose="02020603050405020304" pitchFamily="18" charset="0"/>
              </a:rPr>
              <a:t>, sin embargo, los datos en la gran mayoría se encontraban en blanco.</a:t>
            </a:r>
            <a:r>
              <a:rPr lang="es-CO" sz="900" b="1" dirty="0" smtClean="0">
                <a:solidFill>
                  <a:srgbClr val="7030A0"/>
                </a:solidFill>
                <a:latin typeface="Arial" panose="020B0604020202020204" pitchFamily="34" charset="0"/>
                <a:ea typeface="Times New Roman" panose="02020603050405020304" pitchFamily="18" charset="0"/>
                <a:cs typeface="Times New Roman" panose="02020603050405020304" pitchFamily="18" charset="0"/>
              </a:rPr>
              <a:t> </a:t>
            </a:r>
            <a:r>
              <a:rPr lang="es-CO" sz="900"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Fuente. </a:t>
            </a:r>
            <a:r>
              <a:rPr lang="es-MX" sz="900"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Cuenta de alto costo CANCER_ EPS Municipio de </a:t>
            </a:r>
            <a:r>
              <a:rPr lang="es-MX" sz="900" dirty="0" smtClean="0">
                <a:solidFill>
                  <a:srgbClr val="7030A0"/>
                </a:solidFill>
                <a:latin typeface="Arial" panose="020B0604020202020204" pitchFamily="34" charset="0"/>
                <a:ea typeface="Times New Roman" panose="02020603050405020304" pitchFamily="18" charset="0"/>
                <a:cs typeface="Times New Roman" panose="02020603050405020304" pitchFamily="18" charset="0"/>
              </a:rPr>
              <a:t>Pasto y </a:t>
            </a:r>
            <a:r>
              <a:rPr lang="es-CO" sz="900" dirty="0" smtClean="0">
                <a:solidFill>
                  <a:srgbClr val="7030A0"/>
                </a:solidFill>
                <a:latin typeface="Arial" panose="020B0604020202020204" pitchFamily="34" charset="0"/>
                <a:ea typeface="Times New Roman" panose="02020603050405020304" pitchFamily="18" charset="0"/>
                <a:cs typeface="Times New Roman" panose="02020603050405020304" pitchFamily="18" charset="0"/>
              </a:rPr>
              <a:t>Consenso de Indicadores de CAC, 2015</a:t>
            </a:r>
            <a:endParaRPr lang="es-MX" sz="900" dirty="0">
              <a:solidFill>
                <a:srgbClr val="7030A0"/>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 name="Imagen 1"/>
          <p:cNvPicPr>
            <a:picLocks noChangeAspect="1"/>
          </p:cNvPicPr>
          <p:nvPr/>
        </p:nvPicPr>
        <p:blipFill rotWithShape="1">
          <a:blip r:embed="rId5"/>
          <a:srcRect t="9989" b="11218"/>
          <a:stretch/>
        </p:blipFill>
        <p:spPr>
          <a:xfrm>
            <a:off x="351329" y="2605289"/>
            <a:ext cx="5999430" cy="2225520"/>
          </a:xfrm>
          <a:prstGeom prst="rect">
            <a:avLst/>
          </a:prstGeom>
        </p:spPr>
      </p:pic>
      <p:pic>
        <p:nvPicPr>
          <p:cNvPr id="27" name="Imagen 26"/>
          <p:cNvPicPr>
            <a:picLocks noChangeAspect="1"/>
          </p:cNvPicPr>
          <p:nvPr/>
        </p:nvPicPr>
        <p:blipFill rotWithShape="1">
          <a:blip r:embed="rId5"/>
          <a:srcRect l="35812" t="93658" r="36587" b="1910"/>
          <a:stretch/>
        </p:blipFill>
        <p:spPr>
          <a:xfrm>
            <a:off x="2474794" y="4795637"/>
            <a:ext cx="1655929" cy="184667"/>
          </a:xfrm>
          <a:prstGeom prst="rect">
            <a:avLst/>
          </a:prstGeom>
        </p:spPr>
      </p:pic>
      <p:pic>
        <p:nvPicPr>
          <p:cNvPr id="8" name="Imagen 7"/>
          <p:cNvPicPr>
            <a:picLocks noChangeAspect="1"/>
          </p:cNvPicPr>
          <p:nvPr/>
        </p:nvPicPr>
        <p:blipFill rotWithShape="1">
          <a:blip r:embed="rId6"/>
          <a:srcRect l="9074" r="9215"/>
          <a:stretch/>
        </p:blipFill>
        <p:spPr>
          <a:xfrm>
            <a:off x="3616656" y="2647883"/>
            <a:ext cx="1992573" cy="1209595"/>
          </a:xfrm>
          <a:prstGeom prst="rect">
            <a:avLst/>
          </a:prstGeom>
        </p:spPr>
      </p:pic>
      <p:pic>
        <p:nvPicPr>
          <p:cNvPr id="23" name="Imagen 22"/>
          <p:cNvPicPr>
            <a:picLocks noChangeAspect="1"/>
          </p:cNvPicPr>
          <p:nvPr/>
        </p:nvPicPr>
        <p:blipFill>
          <a:blip r:embed="rId7"/>
          <a:stretch>
            <a:fillRect/>
          </a:stretch>
        </p:blipFill>
        <p:spPr>
          <a:xfrm>
            <a:off x="5263286" y="3880102"/>
            <a:ext cx="1051077" cy="421719"/>
          </a:xfrm>
          <a:prstGeom prst="rect">
            <a:avLst/>
          </a:prstGeom>
        </p:spPr>
      </p:pic>
      <p:pic>
        <p:nvPicPr>
          <p:cNvPr id="30" name="Imagen 29"/>
          <p:cNvPicPr>
            <a:picLocks noChangeAspect="1"/>
          </p:cNvPicPr>
          <p:nvPr/>
        </p:nvPicPr>
        <p:blipFill rotWithShape="1">
          <a:blip r:embed="rId5"/>
          <a:srcRect l="35812" t="94531" r="36587" b="1910"/>
          <a:stretch/>
        </p:blipFill>
        <p:spPr>
          <a:xfrm>
            <a:off x="2276669" y="8091259"/>
            <a:ext cx="1655929" cy="148308"/>
          </a:xfrm>
          <a:prstGeom prst="rect">
            <a:avLst/>
          </a:prstGeom>
        </p:spPr>
      </p:pic>
      <p:pic>
        <p:nvPicPr>
          <p:cNvPr id="9" name="Imagen 8"/>
          <p:cNvPicPr>
            <a:picLocks noChangeAspect="1"/>
          </p:cNvPicPr>
          <p:nvPr/>
        </p:nvPicPr>
        <p:blipFill rotWithShape="1">
          <a:blip r:embed="rId8"/>
          <a:srcRect t="13530" b="7751"/>
          <a:stretch/>
        </p:blipFill>
        <p:spPr>
          <a:xfrm>
            <a:off x="129192" y="5993264"/>
            <a:ext cx="6347131" cy="2169476"/>
          </a:xfrm>
          <a:prstGeom prst="rect">
            <a:avLst/>
          </a:prstGeom>
        </p:spPr>
      </p:pic>
      <p:pic>
        <p:nvPicPr>
          <p:cNvPr id="14" name="Imagen 13"/>
          <p:cNvPicPr>
            <a:picLocks noChangeAspect="1"/>
          </p:cNvPicPr>
          <p:nvPr/>
        </p:nvPicPr>
        <p:blipFill>
          <a:blip r:embed="rId7"/>
          <a:stretch>
            <a:fillRect/>
          </a:stretch>
        </p:blipFill>
        <p:spPr>
          <a:xfrm>
            <a:off x="5321695" y="7241465"/>
            <a:ext cx="1019795" cy="421719"/>
          </a:xfrm>
          <a:prstGeom prst="rect">
            <a:avLst/>
          </a:prstGeom>
        </p:spPr>
      </p:pic>
      <p:pic>
        <p:nvPicPr>
          <p:cNvPr id="12" name="Imagen 11"/>
          <p:cNvPicPr>
            <a:picLocks noChangeAspect="1"/>
          </p:cNvPicPr>
          <p:nvPr/>
        </p:nvPicPr>
        <p:blipFill rotWithShape="1">
          <a:blip r:embed="rId9"/>
          <a:srcRect l="11950" r="12356" b="10381"/>
          <a:stretch/>
        </p:blipFill>
        <p:spPr>
          <a:xfrm>
            <a:off x="3863694" y="5992195"/>
            <a:ext cx="2044891" cy="1229348"/>
          </a:xfrm>
          <a:prstGeom prst="rect">
            <a:avLst/>
          </a:prstGeom>
        </p:spPr>
      </p:pic>
    </p:spTree>
    <p:extLst>
      <p:ext uri="{BB962C8B-B14F-4D97-AF65-F5344CB8AC3E}">
        <p14:creationId xmlns:p14="http://schemas.microsoft.com/office/powerpoint/2010/main" val="3856516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996740A5-D497-6F99-BCEA-B3526BC6AB54}"/>
              </a:ext>
            </a:extLst>
          </p:cNvPr>
          <p:cNvSpPr/>
          <p:nvPr/>
        </p:nvSpPr>
        <p:spPr>
          <a:xfrm>
            <a:off x="0" y="8810266"/>
            <a:ext cx="6858000" cy="333735"/>
          </a:xfrm>
          <a:prstGeom prst="rect">
            <a:avLst/>
          </a:prstGeom>
          <a:solidFill>
            <a:srgbClr val="954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 name="CuadroTexto 2">
            <a:extLst>
              <a:ext uri="{FF2B5EF4-FFF2-40B4-BE49-F238E27FC236}">
                <a16:creationId xmlns:a16="http://schemas.microsoft.com/office/drawing/2014/main" id="{C3E289F8-1A38-B79F-EE0B-298C0EB6D4F5}"/>
              </a:ext>
            </a:extLst>
          </p:cNvPr>
          <p:cNvSpPr txBox="1"/>
          <p:nvPr/>
        </p:nvSpPr>
        <p:spPr>
          <a:xfrm>
            <a:off x="161904" y="5258113"/>
            <a:ext cx="6355310" cy="2508379"/>
          </a:xfrm>
          <a:prstGeom prst="rect">
            <a:avLst/>
          </a:prstGeom>
          <a:noFill/>
        </p:spPr>
        <p:txBody>
          <a:bodyPr wrap="square">
            <a:spAutoFit/>
          </a:bodyPr>
          <a:lstStyle/>
          <a:p>
            <a:pPr algn="just"/>
            <a:r>
              <a:rPr lang="es-MX" sz="1400" b="1" dirty="0" smtClean="0">
                <a:solidFill>
                  <a:srgbClr val="7030A0"/>
                </a:solidFill>
                <a:latin typeface="Arial" panose="020B0604020202020204" pitchFamily="34" charset="0"/>
                <a:cs typeface="Arial" panose="020B0604020202020204" pitchFamily="34" charset="0"/>
              </a:rPr>
              <a:t>Fuentes</a:t>
            </a:r>
          </a:p>
          <a:p>
            <a:pPr marL="342900" indent="-342900" algn="just">
              <a:buFont typeface="+mj-lt"/>
              <a:buAutoNum type="arabicPeriod"/>
            </a:pPr>
            <a:r>
              <a:rPr lang="es-MX" sz="1100" dirty="0">
                <a:latin typeface="Arial" panose="020B0604020202020204" pitchFamily="34" charset="0"/>
                <a:cs typeface="Arial" panose="020B0604020202020204" pitchFamily="34" charset="0"/>
              </a:rPr>
              <a:t>Organización Mundial de la Salud (OMS). (2023). Informe mundial sobre el cáncer 2022. Ginebra: OMS.</a:t>
            </a:r>
          </a:p>
          <a:p>
            <a:pPr marL="342900" indent="-342900" algn="just">
              <a:buFont typeface="+mj-lt"/>
              <a:buAutoNum type="arabicPeriod"/>
            </a:pPr>
            <a:endParaRPr lang="es-MX" sz="1100" dirty="0">
              <a:latin typeface="Arial" panose="020B0604020202020204" pitchFamily="34" charset="0"/>
              <a:cs typeface="Arial" panose="020B0604020202020204" pitchFamily="34" charset="0"/>
            </a:endParaRPr>
          </a:p>
          <a:p>
            <a:pPr marL="342900" indent="-342900" algn="just">
              <a:buFont typeface="+mj-lt"/>
              <a:buAutoNum type="arabicPeriod"/>
            </a:pPr>
            <a:r>
              <a:rPr lang="es-MX" sz="1100" dirty="0">
                <a:latin typeface="Arial" panose="020B0604020202020204" pitchFamily="34" charset="0"/>
                <a:cs typeface="Arial" panose="020B0604020202020204" pitchFamily="34" charset="0"/>
              </a:rPr>
              <a:t>Agencia Internacional para la Investigación del Cáncer (IARC). (2023). Estimaciones de incidencia, mortalidad y prevalencia del cáncer en el mundo. Lyon: IARC.</a:t>
            </a:r>
          </a:p>
          <a:p>
            <a:pPr marL="342900" indent="-342900" algn="just">
              <a:buFont typeface="+mj-lt"/>
              <a:buAutoNum type="arabicPeriod"/>
            </a:pPr>
            <a:endParaRPr lang="es-MX" sz="1100" dirty="0">
              <a:latin typeface="Arial" panose="020B0604020202020204" pitchFamily="34" charset="0"/>
              <a:cs typeface="Arial" panose="020B0604020202020204" pitchFamily="34" charset="0"/>
            </a:endParaRPr>
          </a:p>
          <a:p>
            <a:pPr marL="342900" indent="-342900" algn="just">
              <a:buFont typeface="+mj-lt"/>
              <a:buAutoNum type="arabicPeriod"/>
            </a:pPr>
            <a:r>
              <a:rPr lang="es-MX" sz="1100" dirty="0">
                <a:latin typeface="Arial" panose="020B0604020202020204" pitchFamily="34" charset="0"/>
                <a:cs typeface="Arial" panose="020B0604020202020204" pitchFamily="34" charset="0"/>
              </a:rPr>
              <a:t>Organización Panamericana de la Salud (OPS). (2023). Cáncer en América Latina y el Caribe: estadísticas y tendencias. Washington, D.C.: OPS.</a:t>
            </a:r>
          </a:p>
          <a:p>
            <a:pPr marL="342900" indent="-342900" algn="just">
              <a:buFont typeface="+mj-lt"/>
              <a:buAutoNum type="arabicPeriod"/>
            </a:pPr>
            <a:endParaRPr lang="es-MX" sz="1100" dirty="0">
              <a:latin typeface="Arial" panose="020B0604020202020204" pitchFamily="34" charset="0"/>
              <a:cs typeface="Arial" panose="020B0604020202020204" pitchFamily="34" charset="0"/>
            </a:endParaRPr>
          </a:p>
          <a:p>
            <a:pPr marL="342900" indent="-342900" algn="just">
              <a:buFont typeface="+mj-lt"/>
              <a:buAutoNum type="arabicPeriod"/>
            </a:pPr>
            <a:r>
              <a:rPr lang="es-MX" sz="1100" dirty="0">
                <a:latin typeface="Arial" panose="020B0604020202020204" pitchFamily="34" charset="0"/>
                <a:cs typeface="Arial" panose="020B0604020202020204" pitchFamily="34" charset="0"/>
              </a:rPr>
              <a:t>Cuenta de Alto Costo (CAC). (2023). Información estadística del cáncer en Colombia. Bogotá: CAC</a:t>
            </a:r>
          </a:p>
          <a:p>
            <a:pPr marL="342900" indent="-342900" algn="just">
              <a:buFont typeface="+mj-lt"/>
              <a:buAutoNum type="arabicPeriod"/>
            </a:pPr>
            <a:endParaRPr lang="es-MX" sz="1100" dirty="0">
              <a:latin typeface="Arial" panose="020B0604020202020204" pitchFamily="34" charset="0"/>
              <a:cs typeface="Arial" panose="020B0604020202020204" pitchFamily="34" charset="0"/>
            </a:endParaRPr>
          </a:p>
          <a:p>
            <a:pPr marL="342900" indent="-342900" algn="just">
              <a:buFont typeface="+mj-lt"/>
              <a:buAutoNum type="arabicPeriod"/>
            </a:pPr>
            <a:r>
              <a:rPr lang="es-MX" sz="1100" dirty="0">
                <a:latin typeface="Arial" panose="020B0604020202020204" pitchFamily="34" charset="0"/>
                <a:cs typeface="Arial" panose="020B0604020202020204" pitchFamily="34" charset="0"/>
              </a:rPr>
              <a:t>Cuenta de alto costo CANCER_ EPS Municipio de </a:t>
            </a:r>
            <a:r>
              <a:rPr lang="es-MX" sz="1100" dirty="0" smtClean="0">
                <a:latin typeface="Arial" panose="020B0604020202020204" pitchFamily="34" charset="0"/>
                <a:cs typeface="Arial" panose="020B0604020202020204" pitchFamily="34" charset="0"/>
              </a:rPr>
              <a:t>Pasto</a:t>
            </a:r>
            <a:endParaRPr lang="es-MX" sz="1100" dirty="0">
              <a:latin typeface="Arial" panose="020B0604020202020204" pitchFamily="34" charset="0"/>
              <a:cs typeface="Arial" panose="020B0604020202020204" pitchFamily="34" charset="0"/>
            </a:endParaRPr>
          </a:p>
        </p:txBody>
      </p:sp>
      <p:sp>
        <p:nvSpPr>
          <p:cNvPr id="16" name="CuadroTexto 15">
            <a:extLst>
              <a:ext uri="{FF2B5EF4-FFF2-40B4-BE49-F238E27FC236}">
                <a16:creationId xmlns:a16="http://schemas.microsoft.com/office/drawing/2014/main" id="{2CA80EF8-C483-9649-5A0C-FD2686275092}"/>
              </a:ext>
            </a:extLst>
          </p:cNvPr>
          <p:cNvSpPr txBox="1"/>
          <p:nvPr/>
        </p:nvSpPr>
        <p:spPr>
          <a:xfrm>
            <a:off x="247497" y="2401968"/>
            <a:ext cx="6269717" cy="1862048"/>
          </a:xfrm>
          <a:prstGeom prst="rect">
            <a:avLst/>
          </a:prstGeom>
          <a:noFill/>
        </p:spPr>
        <p:txBody>
          <a:bodyPr wrap="square">
            <a:spAutoFit/>
          </a:bodyPr>
          <a:lstStyle/>
          <a:p>
            <a:pPr algn="just"/>
            <a:r>
              <a:rPr lang="es-MX" sz="1600" b="1" dirty="0">
                <a:solidFill>
                  <a:srgbClr val="FF0000"/>
                </a:solidFill>
                <a:latin typeface="Arial" panose="020B0604020202020204" pitchFamily="34" charset="0"/>
                <a:cs typeface="Arial" panose="020B0604020202020204" pitchFamily="34" charset="0"/>
              </a:rPr>
              <a:t>Conclusiones</a:t>
            </a:r>
          </a:p>
          <a:p>
            <a:pPr algn="just"/>
            <a:endParaRPr lang="es-MX" sz="1100" dirty="0">
              <a:latin typeface="Arial" panose="020B0604020202020204" pitchFamily="34" charset="0"/>
              <a:cs typeface="Arial" panose="020B0604020202020204" pitchFamily="34" charset="0"/>
            </a:endParaRPr>
          </a:p>
          <a:p>
            <a:pPr marL="171450" indent="-171450" algn="just">
              <a:buFontTx/>
              <a:buChar char="-"/>
            </a:pPr>
            <a:r>
              <a:rPr lang="es-MX" sz="1100" dirty="0" smtClean="0">
                <a:latin typeface="Arial" panose="020B0604020202020204" pitchFamily="34" charset="0"/>
                <a:cs typeface="Arial" panose="020B0604020202020204" pitchFamily="34" charset="0"/>
              </a:rPr>
              <a:t>No se cuenta con un sistema de información ágil y confiable oportuno que permita retratar el estado del cáncer en Pasto de manera oportuna.</a:t>
            </a:r>
          </a:p>
          <a:p>
            <a:pPr marL="171450" indent="-171450" algn="just">
              <a:buFontTx/>
              <a:buChar char="-"/>
            </a:pPr>
            <a:endParaRPr lang="es-MX" sz="1100" dirty="0">
              <a:latin typeface="Arial" panose="020B0604020202020204" pitchFamily="34" charset="0"/>
              <a:cs typeface="Arial" panose="020B0604020202020204" pitchFamily="34" charset="0"/>
            </a:endParaRPr>
          </a:p>
          <a:p>
            <a:pPr marL="171450" indent="-171450" algn="just">
              <a:buFontTx/>
              <a:buChar char="-"/>
            </a:pPr>
            <a:r>
              <a:rPr lang="es-MX" sz="1100" dirty="0" smtClean="0">
                <a:latin typeface="Arial" panose="020B0604020202020204" pitchFamily="34" charset="0"/>
                <a:cs typeface="Arial" panose="020B0604020202020204" pitchFamily="34" charset="0"/>
              </a:rPr>
              <a:t>La incidencia de cáncer sigue avanzando, mientras las muertes fluctúan en cifras similares entre los años.</a:t>
            </a:r>
          </a:p>
          <a:p>
            <a:pPr marL="171450" indent="-171450" algn="just">
              <a:buFontTx/>
              <a:buChar char="-"/>
            </a:pPr>
            <a:endParaRPr lang="es-MX" sz="1100" dirty="0">
              <a:latin typeface="Arial" panose="020B0604020202020204" pitchFamily="34" charset="0"/>
              <a:cs typeface="Arial" panose="020B0604020202020204" pitchFamily="34" charset="0"/>
            </a:endParaRPr>
          </a:p>
          <a:p>
            <a:pPr marL="171450" indent="-171450" algn="just">
              <a:buFontTx/>
              <a:buChar char="-"/>
            </a:pPr>
            <a:r>
              <a:rPr lang="es-MX" sz="1100" dirty="0" smtClean="0">
                <a:latin typeface="Arial" panose="020B0604020202020204" pitchFamily="34" charset="0"/>
                <a:cs typeface="Arial" panose="020B0604020202020204" pitchFamily="34" charset="0"/>
              </a:rPr>
              <a:t>La oportunidad de la atención entre los tiempos de remisión y primera cita con el especialista aun siguen siendo muy amplios.</a:t>
            </a:r>
          </a:p>
        </p:txBody>
      </p:sp>
      <p:sp>
        <p:nvSpPr>
          <p:cNvPr id="2" name="CuadroTexto 1">
            <a:extLst>
              <a:ext uri="{FF2B5EF4-FFF2-40B4-BE49-F238E27FC236}">
                <a16:creationId xmlns:a16="http://schemas.microsoft.com/office/drawing/2014/main" id="{6248CBE9-6A76-3289-6DE7-46BE14D27CA8}"/>
              </a:ext>
            </a:extLst>
          </p:cNvPr>
          <p:cNvSpPr txBox="1"/>
          <p:nvPr/>
        </p:nvSpPr>
        <p:spPr>
          <a:xfrm>
            <a:off x="10517" y="1320387"/>
            <a:ext cx="3094117" cy="338554"/>
          </a:xfrm>
          <a:prstGeom prst="rect">
            <a:avLst/>
          </a:prstGeom>
          <a:noFill/>
        </p:spPr>
        <p:txBody>
          <a:bodyPr wrap="none" rtlCol="0">
            <a:spAutoFit/>
          </a:bodyPr>
          <a:lstStyle/>
          <a:p>
            <a:r>
              <a:rPr lang="es-MX" sz="1600" b="1" dirty="0">
                <a:latin typeface="Arial" panose="020B0604020202020204" pitchFamily="34" charset="0"/>
                <a:cs typeface="Arial" panose="020B0604020202020204" pitchFamily="34" charset="0"/>
              </a:rPr>
              <a:t>Secretaría de Salud Municipal</a:t>
            </a:r>
          </a:p>
        </p:txBody>
      </p:sp>
      <p:sp>
        <p:nvSpPr>
          <p:cNvPr id="5" name="CuadroTexto 4">
            <a:extLst>
              <a:ext uri="{FF2B5EF4-FFF2-40B4-BE49-F238E27FC236}">
                <a16:creationId xmlns:a16="http://schemas.microsoft.com/office/drawing/2014/main" id="{A369F996-C429-EB88-CE1B-573099C9D8E0}"/>
              </a:ext>
            </a:extLst>
          </p:cNvPr>
          <p:cNvSpPr txBox="1"/>
          <p:nvPr/>
        </p:nvSpPr>
        <p:spPr>
          <a:xfrm>
            <a:off x="434898" y="1534064"/>
            <a:ext cx="2007281" cy="338554"/>
          </a:xfrm>
          <a:prstGeom prst="rect">
            <a:avLst/>
          </a:prstGeom>
          <a:noFill/>
        </p:spPr>
        <p:txBody>
          <a:bodyPr wrap="none" rtlCol="0">
            <a:spAutoFit/>
          </a:bodyPr>
          <a:lstStyle/>
          <a:p>
            <a:r>
              <a:rPr lang="es-MX" sz="1600" b="1" dirty="0">
                <a:latin typeface="Arial" panose="020B0604020202020204" pitchFamily="34" charset="0"/>
                <a:cs typeface="Arial" panose="020B0604020202020204" pitchFamily="34" charset="0"/>
              </a:rPr>
              <a:t>San Juan de Pasto</a:t>
            </a:r>
          </a:p>
        </p:txBody>
      </p:sp>
      <p:sp>
        <p:nvSpPr>
          <p:cNvPr id="8" name="Rectángulo 7">
            <a:extLst>
              <a:ext uri="{FF2B5EF4-FFF2-40B4-BE49-F238E27FC236}">
                <a16:creationId xmlns:a16="http://schemas.microsoft.com/office/drawing/2014/main" id="{22ED3890-84E5-F754-E98E-ECB37C2BD834}"/>
              </a:ext>
            </a:extLst>
          </p:cNvPr>
          <p:cNvSpPr/>
          <p:nvPr/>
        </p:nvSpPr>
        <p:spPr>
          <a:xfrm>
            <a:off x="0" y="1891713"/>
            <a:ext cx="6858000" cy="400111"/>
          </a:xfrm>
          <a:prstGeom prst="rect">
            <a:avLst/>
          </a:prstGeom>
          <a:solidFill>
            <a:srgbClr val="954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bg1"/>
              </a:solidFill>
            </a:endParaRPr>
          </a:p>
        </p:txBody>
      </p:sp>
      <p:pic>
        <p:nvPicPr>
          <p:cNvPr id="9" name="Imagen 3" descr="Logotipo, nombre de la empresa&#10;&#10;Descripción generada automáticamente">
            <a:extLst>
              <a:ext uri="{FF2B5EF4-FFF2-40B4-BE49-F238E27FC236}">
                <a16:creationId xmlns:a16="http://schemas.microsoft.com/office/drawing/2014/main" id="{F5F4C4EA-7371-0580-83CA-5B06BC80627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655" t="4907" r="69157" b="79914"/>
          <a:stretch/>
        </p:blipFill>
        <p:spPr bwMode="auto">
          <a:xfrm>
            <a:off x="774088" y="232109"/>
            <a:ext cx="1149149" cy="1115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uadroTexto 9">
            <a:extLst>
              <a:ext uri="{FF2B5EF4-FFF2-40B4-BE49-F238E27FC236}">
                <a16:creationId xmlns:a16="http://schemas.microsoft.com/office/drawing/2014/main" id="{8CE85097-F36F-01CD-B96C-A88087B30168}"/>
              </a:ext>
            </a:extLst>
          </p:cNvPr>
          <p:cNvSpPr txBox="1"/>
          <p:nvPr/>
        </p:nvSpPr>
        <p:spPr>
          <a:xfrm>
            <a:off x="298256" y="1878320"/>
            <a:ext cx="2518638" cy="400110"/>
          </a:xfrm>
          <a:prstGeom prst="rect">
            <a:avLst/>
          </a:prstGeom>
          <a:noFill/>
        </p:spPr>
        <p:txBody>
          <a:bodyPr wrap="none" rtlCol="0">
            <a:spAutoFit/>
          </a:bodyPr>
          <a:lstStyle/>
          <a:p>
            <a:r>
              <a:rPr lang="es-MX" sz="2000" b="1" dirty="0">
                <a:solidFill>
                  <a:schemeClr val="bg1"/>
                </a:solidFill>
                <a:latin typeface="Arial" panose="020B0604020202020204" pitchFamily="34" charset="0"/>
                <a:cs typeface="Arial" panose="020B0604020202020204" pitchFamily="34" charset="0"/>
              </a:rPr>
              <a:t>Boletín Informativo</a:t>
            </a:r>
          </a:p>
        </p:txBody>
      </p:sp>
      <p:sp>
        <p:nvSpPr>
          <p:cNvPr id="14" name="CuadroTexto 13">
            <a:extLst>
              <a:ext uri="{FF2B5EF4-FFF2-40B4-BE49-F238E27FC236}">
                <a16:creationId xmlns:a16="http://schemas.microsoft.com/office/drawing/2014/main" id="{9431F0BD-1BA1-A317-60F2-B22E4F715300}"/>
              </a:ext>
            </a:extLst>
          </p:cNvPr>
          <p:cNvSpPr txBox="1"/>
          <p:nvPr/>
        </p:nvSpPr>
        <p:spPr>
          <a:xfrm>
            <a:off x="204434" y="8878439"/>
            <a:ext cx="6018566" cy="215444"/>
          </a:xfrm>
          <a:prstGeom prst="rect">
            <a:avLst/>
          </a:prstGeom>
          <a:noFill/>
        </p:spPr>
        <p:txBody>
          <a:bodyPr wrap="square">
            <a:spAutoFit/>
          </a:bodyPr>
          <a:lstStyle/>
          <a:p>
            <a:r>
              <a:rPr lang="es-MX" sz="800" dirty="0">
                <a:solidFill>
                  <a:schemeClr val="bg1"/>
                </a:solidFill>
                <a:latin typeface="Arial" panose="020B0604020202020204" pitchFamily="34" charset="0"/>
                <a:cs typeface="Arial" panose="020B0604020202020204" pitchFamily="34" charset="0"/>
              </a:rPr>
              <a:t>Tel. 602 7238803, Cl. 6, </a:t>
            </a:r>
            <a:r>
              <a:rPr lang="es-MX" sz="800" dirty="0" err="1">
                <a:solidFill>
                  <a:schemeClr val="bg1"/>
                </a:solidFill>
                <a:latin typeface="Arial" panose="020B0604020202020204" pitchFamily="34" charset="0"/>
                <a:cs typeface="Arial" panose="020B0604020202020204" pitchFamily="34" charset="0"/>
              </a:rPr>
              <a:t>Cra</a:t>
            </a:r>
            <a:r>
              <a:rPr lang="es-MX" sz="800" dirty="0">
                <a:solidFill>
                  <a:schemeClr val="bg1"/>
                </a:solidFill>
                <a:latin typeface="Arial" panose="020B0604020202020204" pitchFamily="34" charset="0"/>
                <a:cs typeface="Arial" panose="020B0604020202020204" pitchFamily="34" charset="0"/>
              </a:rPr>
              <a:t>. 33 Sur, Centro Administrativo Municipal - CAM </a:t>
            </a:r>
            <a:r>
              <a:rPr lang="es-MX" sz="800" dirty="0" err="1">
                <a:solidFill>
                  <a:schemeClr val="bg1"/>
                </a:solidFill>
                <a:latin typeface="Arial" panose="020B0604020202020204" pitchFamily="34" charset="0"/>
                <a:cs typeface="Arial" panose="020B0604020202020204" pitchFamily="34" charset="0"/>
              </a:rPr>
              <a:t>Anganoy</a:t>
            </a:r>
            <a:r>
              <a:rPr lang="es-MX" sz="800" dirty="0">
                <a:solidFill>
                  <a:schemeClr val="bg1"/>
                </a:solidFill>
                <a:latin typeface="Arial" panose="020B0604020202020204" pitchFamily="34" charset="0"/>
                <a:cs typeface="Arial" panose="020B0604020202020204" pitchFamily="34" charset="0"/>
              </a:rPr>
              <a:t>, San Juan de Pasto - Nariño</a:t>
            </a:r>
          </a:p>
        </p:txBody>
      </p:sp>
      <p:pic>
        <p:nvPicPr>
          <p:cNvPr id="17" name="Imagen 16"/>
          <p:cNvPicPr>
            <a:picLocks noChangeAspect="1"/>
          </p:cNvPicPr>
          <p:nvPr/>
        </p:nvPicPr>
        <p:blipFill>
          <a:blip r:embed="rId3">
            <a:extLst>
              <a:ext uri="{BEBA8EAE-BF5A-486C-A8C5-ECC9F3942E4B}">
                <a14:imgProps xmlns:a14="http://schemas.microsoft.com/office/drawing/2010/main">
                  <a14:imgLayer r:embed="rId4">
                    <a14:imgEffect>
                      <a14:backgroundRemoval t="10000" b="95000" l="10000" r="90469"/>
                    </a14:imgEffect>
                  </a14:imgLayer>
                </a14:imgProps>
              </a:ext>
            </a:extLst>
          </a:blip>
          <a:stretch>
            <a:fillRect/>
          </a:stretch>
        </p:blipFill>
        <p:spPr>
          <a:xfrm>
            <a:off x="4757351" y="24712"/>
            <a:ext cx="1969552" cy="1969552"/>
          </a:xfrm>
          <a:prstGeom prst="rect">
            <a:avLst/>
          </a:prstGeom>
        </p:spPr>
      </p:pic>
      <p:sp>
        <p:nvSpPr>
          <p:cNvPr id="18" name="CuadroTexto 17">
            <a:extLst>
              <a:ext uri="{FF2B5EF4-FFF2-40B4-BE49-F238E27FC236}">
                <a16:creationId xmlns:a16="http://schemas.microsoft.com/office/drawing/2014/main" id="{7CF3A1A0-1B40-EBE3-9CE9-7B80355606E9}"/>
              </a:ext>
            </a:extLst>
          </p:cNvPr>
          <p:cNvSpPr txBox="1"/>
          <p:nvPr/>
        </p:nvSpPr>
        <p:spPr>
          <a:xfrm>
            <a:off x="2512546" y="728915"/>
            <a:ext cx="2702297" cy="584775"/>
          </a:xfrm>
          <a:prstGeom prst="rect">
            <a:avLst/>
          </a:prstGeom>
          <a:noFill/>
        </p:spPr>
        <p:txBody>
          <a:bodyPr wrap="square">
            <a:spAutoFit/>
          </a:bodyPr>
          <a:lstStyle/>
          <a:p>
            <a:pPr algn="r"/>
            <a:r>
              <a:rPr lang="es-MX" sz="3200" b="1" dirty="0" smtClean="0">
                <a:solidFill>
                  <a:srgbClr val="954ECA"/>
                </a:solidFill>
                <a:latin typeface="Arial" panose="020B0604020202020204" pitchFamily="34" charset="0"/>
                <a:cs typeface="Arial" panose="020B0604020202020204" pitchFamily="34" charset="0"/>
              </a:rPr>
              <a:t>CÁNCER</a:t>
            </a:r>
            <a:endParaRPr lang="es-MX" sz="3200" b="1" dirty="0">
              <a:solidFill>
                <a:srgbClr val="954ECA"/>
              </a:solidFill>
              <a:latin typeface="Arial" panose="020B0604020202020204" pitchFamily="34" charset="0"/>
              <a:cs typeface="Arial" panose="020B0604020202020204" pitchFamily="34" charset="0"/>
            </a:endParaRPr>
          </a:p>
        </p:txBody>
      </p:sp>
      <p:sp>
        <p:nvSpPr>
          <p:cNvPr id="15" name="CuadroTexto 14">
            <a:extLst>
              <a:ext uri="{FF2B5EF4-FFF2-40B4-BE49-F238E27FC236}">
                <a16:creationId xmlns:a16="http://schemas.microsoft.com/office/drawing/2014/main" id="{EF7B69C9-747A-C7FA-7C7F-8B4B9C53EFF0}"/>
              </a:ext>
            </a:extLst>
          </p:cNvPr>
          <p:cNvSpPr txBox="1"/>
          <p:nvPr/>
        </p:nvSpPr>
        <p:spPr>
          <a:xfrm>
            <a:off x="3573411" y="1943318"/>
            <a:ext cx="2702984" cy="307777"/>
          </a:xfrm>
          <a:prstGeom prst="rect">
            <a:avLst/>
          </a:prstGeom>
          <a:noFill/>
        </p:spPr>
        <p:txBody>
          <a:bodyPr wrap="none" rtlCol="0">
            <a:spAutoFit/>
          </a:bodyPr>
          <a:lstStyle/>
          <a:p>
            <a:r>
              <a:rPr lang="es-ES" sz="1400" dirty="0">
                <a:solidFill>
                  <a:schemeClr val="bg1"/>
                </a:solidFill>
              </a:rPr>
              <a:t>No. </a:t>
            </a:r>
            <a:r>
              <a:rPr lang="es-ES" sz="1400" dirty="0" smtClean="0">
                <a:solidFill>
                  <a:schemeClr val="bg1"/>
                </a:solidFill>
              </a:rPr>
              <a:t>001 Junio </a:t>
            </a:r>
            <a:r>
              <a:rPr lang="es-ES" sz="1400" dirty="0">
                <a:solidFill>
                  <a:schemeClr val="bg1"/>
                </a:solidFill>
              </a:rPr>
              <a:t>de </a:t>
            </a:r>
            <a:r>
              <a:rPr lang="es-ES" sz="1400" dirty="0" smtClean="0">
                <a:solidFill>
                  <a:schemeClr val="bg1"/>
                </a:solidFill>
              </a:rPr>
              <a:t>2024 </a:t>
            </a:r>
            <a:r>
              <a:rPr lang="es-ES" sz="1400" dirty="0">
                <a:solidFill>
                  <a:schemeClr val="bg1"/>
                </a:solidFill>
              </a:rPr>
              <a:t>– ISSN: </a:t>
            </a:r>
            <a:r>
              <a:rPr lang="es-ES" sz="1400" dirty="0" err="1">
                <a:solidFill>
                  <a:schemeClr val="bg1"/>
                </a:solidFill>
              </a:rPr>
              <a:t>xxxx</a:t>
            </a:r>
            <a:endParaRPr lang="es-ES" sz="1400" dirty="0">
              <a:solidFill>
                <a:schemeClr val="bg1"/>
              </a:solidFill>
            </a:endParaRPr>
          </a:p>
        </p:txBody>
      </p:sp>
    </p:spTree>
    <p:extLst>
      <p:ext uri="{BB962C8B-B14F-4D97-AF65-F5344CB8AC3E}">
        <p14:creationId xmlns:p14="http://schemas.microsoft.com/office/powerpoint/2010/main" val="3679341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61210" y="2974969"/>
            <a:ext cx="6079524" cy="1754326"/>
          </a:xfrm>
          <a:prstGeom prst="rect">
            <a:avLst/>
          </a:prstGeom>
          <a:noFill/>
        </p:spPr>
        <p:txBody>
          <a:bodyPr wrap="square" rtlCol="0">
            <a:spAutoFit/>
          </a:bodyPr>
          <a:lstStyle/>
          <a:p>
            <a:pPr algn="just"/>
            <a:r>
              <a:rPr lang="es-MX" sz="1200" dirty="0">
                <a:latin typeface="Arial" panose="020B0604020202020204" pitchFamily="34" charset="0"/>
                <a:cs typeface="Arial" panose="020B0604020202020204" pitchFamily="34" charset="0"/>
              </a:rPr>
              <a:t>De acuerdo con el reporte de la Organización Panamericana de la Salud (OPS) y </a:t>
            </a:r>
            <a:r>
              <a:rPr lang="es-MX" sz="1200" dirty="0" smtClean="0">
                <a:latin typeface="Arial" panose="020B0604020202020204" pitchFamily="34" charset="0"/>
                <a:cs typeface="Arial" panose="020B0604020202020204" pitchFamily="34" charset="0"/>
              </a:rPr>
              <a:t>la</a:t>
            </a:r>
            <a:endParaRPr lang="es-MX" sz="1200" dirty="0" smtClean="0">
              <a:solidFill>
                <a:srgbClr val="FF0000"/>
              </a:solidFill>
              <a:latin typeface="Arial" panose="020B0604020202020204" pitchFamily="34" charset="0"/>
              <a:cs typeface="Arial" panose="020B0604020202020204" pitchFamily="34" charset="0"/>
            </a:endParaRPr>
          </a:p>
          <a:p>
            <a:pPr algn="just"/>
            <a:r>
              <a:rPr lang="es-MX" sz="1200" dirty="0" smtClean="0">
                <a:solidFill>
                  <a:srgbClr val="FF0000"/>
                </a:solidFill>
                <a:latin typeface="Arial" panose="020B0604020202020204" pitchFamily="34" charset="0"/>
                <a:cs typeface="Arial" panose="020B0604020202020204" pitchFamily="34" charset="0"/>
              </a:rPr>
              <a:t>1. </a:t>
            </a:r>
            <a:r>
              <a:rPr lang="es-MX" sz="1200" b="1" dirty="0" smtClean="0">
                <a:solidFill>
                  <a:srgbClr val="FF0000"/>
                </a:solidFill>
                <a:latin typeface="Arial" panose="020B0604020202020204" pitchFamily="34" charset="0"/>
                <a:cs typeface="Arial" panose="020B0604020202020204" pitchFamily="34" charset="0"/>
              </a:rPr>
              <a:t>Proceso y Procedimiento</a:t>
            </a:r>
            <a:r>
              <a:rPr lang="es-MX" sz="1200" dirty="0" smtClean="0">
                <a:solidFill>
                  <a:srgbClr val="FF0000"/>
                </a:solidFill>
                <a:latin typeface="Arial" panose="020B0604020202020204" pitchFamily="34" charset="0"/>
                <a:cs typeface="Arial" panose="020B0604020202020204" pitchFamily="34" charset="0"/>
              </a:rPr>
              <a:t>: definir y consolidar fuente única de datos y establecer fecha de corte para todas las dimensiones y horizonte temporal.</a:t>
            </a:r>
          </a:p>
          <a:p>
            <a:pPr algn="just"/>
            <a:endParaRPr lang="es-MX" sz="1200" dirty="0">
              <a:solidFill>
                <a:srgbClr val="FF0000"/>
              </a:solidFill>
              <a:latin typeface="Arial" panose="020B0604020202020204" pitchFamily="34" charset="0"/>
              <a:cs typeface="Arial" panose="020B0604020202020204" pitchFamily="34" charset="0"/>
            </a:endParaRPr>
          </a:p>
          <a:p>
            <a:pPr algn="just"/>
            <a:r>
              <a:rPr lang="es-MX" sz="1200" dirty="0" smtClean="0">
                <a:solidFill>
                  <a:srgbClr val="FF0000"/>
                </a:solidFill>
                <a:latin typeface="Arial" panose="020B0604020202020204" pitchFamily="34" charset="0"/>
                <a:cs typeface="Arial" panose="020B0604020202020204" pitchFamily="34" charset="0"/>
              </a:rPr>
              <a:t>2. </a:t>
            </a:r>
            <a:r>
              <a:rPr lang="es-MX" sz="1200" b="1" dirty="0" smtClean="0">
                <a:solidFill>
                  <a:srgbClr val="FF0000"/>
                </a:solidFill>
                <a:latin typeface="Arial" panose="020B0604020202020204" pitchFamily="34" charset="0"/>
                <a:cs typeface="Arial" panose="020B0604020202020204" pitchFamily="34" charset="0"/>
              </a:rPr>
              <a:t>Indicadores de Evaluación: </a:t>
            </a:r>
            <a:r>
              <a:rPr lang="es-MX" sz="1200" dirty="0" smtClean="0">
                <a:solidFill>
                  <a:srgbClr val="FF0000"/>
                </a:solidFill>
                <a:latin typeface="Arial" panose="020B0604020202020204" pitchFamily="34" charset="0"/>
                <a:cs typeface="Arial" panose="020B0604020202020204" pitchFamily="34" charset="0"/>
              </a:rPr>
              <a:t>Definir parámetros globales que sean traducidos a indicadores que se van a vigilar.</a:t>
            </a:r>
          </a:p>
          <a:p>
            <a:pPr algn="just"/>
            <a:endParaRPr lang="es-MX" sz="1200" dirty="0">
              <a:solidFill>
                <a:srgbClr val="FF0000"/>
              </a:solidFill>
              <a:latin typeface="Arial" panose="020B0604020202020204" pitchFamily="34" charset="0"/>
              <a:cs typeface="Arial" panose="020B0604020202020204" pitchFamily="34" charset="0"/>
            </a:endParaRPr>
          </a:p>
          <a:p>
            <a:pPr algn="just"/>
            <a:r>
              <a:rPr lang="es-MX" sz="1200" dirty="0" smtClean="0">
                <a:solidFill>
                  <a:srgbClr val="FF0000"/>
                </a:solidFill>
                <a:latin typeface="Arial" panose="020B0604020202020204" pitchFamily="34" charset="0"/>
                <a:cs typeface="Arial" panose="020B0604020202020204" pitchFamily="34" charset="0"/>
              </a:rPr>
              <a:t>3. </a:t>
            </a:r>
            <a:r>
              <a:rPr lang="es-MX" sz="1200" b="1" dirty="0" smtClean="0">
                <a:solidFill>
                  <a:srgbClr val="FF0000"/>
                </a:solidFill>
                <a:latin typeface="Arial" panose="020B0604020202020204" pitchFamily="34" charset="0"/>
                <a:cs typeface="Arial" panose="020B0604020202020204" pitchFamily="34" charset="0"/>
              </a:rPr>
              <a:t>Establecer los tiempos de respuesta: </a:t>
            </a:r>
            <a:r>
              <a:rPr lang="es-MX" sz="1200" dirty="0" smtClean="0">
                <a:solidFill>
                  <a:srgbClr val="FF0000"/>
                </a:solidFill>
                <a:latin typeface="Arial" panose="020B0604020202020204" pitchFamily="34" charset="0"/>
                <a:cs typeface="Arial" panose="020B0604020202020204" pitchFamily="34" charset="0"/>
              </a:rPr>
              <a:t>de los análisis para la toma de decisiones (evitar ser menos reactivos).</a:t>
            </a:r>
            <a:endParaRPr lang="en-US" sz="1200" dirty="0">
              <a:solidFill>
                <a:srgbClr val="FF0000"/>
              </a:solidFill>
              <a:latin typeface="Arial" panose="020B0604020202020204" pitchFamily="34" charset="0"/>
              <a:cs typeface="Arial" panose="020B0604020202020204" pitchFamily="34" charset="0"/>
            </a:endParaRPr>
          </a:p>
        </p:txBody>
      </p:sp>
      <p:sp>
        <p:nvSpPr>
          <p:cNvPr id="3" name="CuadroTexto 2"/>
          <p:cNvSpPr txBox="1"/>
          <p:nvPr/>
        </p:nvSpPr>
        <p:spPr>
          <a:xfrm>
            <a:off x="2334790" y="2362407"/>
            <a:ext cx="2188420" cy="584775"/>
          </a:xfrm>
          <a:prstGeom prst="rect">
            <a:avLst/>
          </a:prstGeom>
          <a:noFill/>
        </p:spPr>
        <p:txBody>
          <a:bodyPr wrap="none" rtlCol="0">
            <a:spAutoFit/>
          </a:bodyPr>
          <a:lstStyle/>
          <a:p>
            <a:r>
              <a:rPr lang="es-MX" sz="3200" b="1" dirty="0" smtClean="0">
                <a:solidFill>
                  <a:srgbClr val="954ECA"/>
                </a:solidFill>
                <a:latin typeface="Arial" panose="020B0604020202020204" pitchFamily="34" charset="0"/>
                <a:cs typeface="Arial" panose="020B0604020202020204" pitchFamily="34" charset="0"/>
              </a:rPr>
              <a:t>Propuesta</a:t>
            </a:r>
            <a:endParaRPr lang="en-US" sz="3200" b="1" dirty="0">
              <a:solidFill>
                <a:srgbClr val="954ECA"/>
              </a:solidFill>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84DF06EA-231F-1C27-9B59-622C4C347993}"/>
              </a:ext>
            </a:extLst>
          </p:cNvPr>
          <p:cNvSpPr txBox="1"/>
          <p:nvPr/>
        </p:nvSpPr>
        <p:spPr>
          <a:xfrm>
            <a:off x="10516" y="1320386"/>
            <a:ext cx="3094117" cy="338554"/>
          </a:xfrm>
          <a:prstGeom prst="rect">
            <a:avLst/>
          </a:prstGeom>
          <a:noFill/>
        </p:spPr>
        <p:txBody>
          <a:bodyPr wrap="none" rtlCol="0">
            <a:spAutoFit/>
          </a:bodyPr>
          <a:lstStyle/>
          <a:p>
            <a:r>
              <a:rPr lang="es-MX" sz="1600" b="1" dirty="0">
                <a:latin typeface="Arial" panose="020B0604020202020204" pitchFamily="34" charset="0"/>
                <a:cs typeface="Arial" panose="020B0604020202020204" pitchFamily="34" charset="0"/>
              </a:rPr>
              <a:t>Secretaría de Salud Municipal</a:t>
            </a:r>
          </a:p>
        </p:txBody>
      </p:sp>
      <p:sp>
        <p:nvSpPr>
          <p:cNvPr id="5" name="CuadroTexto 4">
            <a:extLst>
              <a:ext uri="{FF2B5EF4-FFF2-40B4-BE49-F238E27FC236}">
                <a16:creationId xmlns:a16="http://schemas.microsoft.com/office/drawing/2014/main" id="{E05BDCF7-47F5-2484-D5E6-D4E04D6B86B0}"/>
              </a:ext>
            </a:extLst>
          </p:cNvPr>
          <p:cNvSpPr txBox="1"/>
          <p:nvPr/>
        </p:nvSpPr>
        <p:spPr>
          <a:xfrm>
            <a:off x="434897" y="1534063"/>
            <a:ext cx="2007281" cy="338554"/>
          </a:xfrm>
          <a:prstGeom prst="rect">
            <a:avLst/>
          </a:prstGeom>
          <a:noFill/>
        </p:spPr>
        <p:txBody>
          <a:bodyPr wrap="none" rtlCol="0">
            <a:spAutoFit/>
          </a:bodyPr>
          <a:lstStyle/>
          <a:p>
            <a:r>
              <a:rPr lang="es-MX" sz="1600" b="1" dirty="0">
                <a:latin typeface="Arial" panose="020B0604020202020204" pitchFamily="34" charset="0"/>
                <a:cs typeface="Arial" panose="020B0604020202020204" pitchFamily="34" charset="0"/>
              </a:rPr>
              <a:t>San Juan de Pasto</a:t>
            </a:r>
          </a:p>
        </p:txBody>
      </p:sp>
      <p:sp>
        <p:nvSpPr>
          <p:cNvPr id="6" name="Rectángulo 5">
            <a:extLst>
              <a:ext uri="{FF2B5EF4-FFF2-40B4-BE49-F238E27FC236}">
                <a16:creationId xmlns:a16="http://schemas.microsoft.com/office/drawing/2014/main" id="{9E434476-A668-EE8C-A964-1D368A964175}"/>
              </a:ext>
            </a:extLst>
          </p:cNvPr>
          <p:cNvSpPr/>
          <p:nvPr/>
        </p:nvSpPr>
        <p:spPr>
          <a:xfrm>
            <a:off x="0" y="1891712"/>
            <a:ext cx="6858000" cy="400110"/>
          </a:xfrm>
          <a:prstGeom prst="rect">
            <a:avLst/>
          </a:prstGeom>
          <a:solidFill>
            <a:srgbClr val="954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bg1"/>
              </a:solidFill>
            </a:endParaRPr>
          </a:p>
        </p:txBody>
      </p:sp>
      <p:pic>
        <p:nvPicPr>
          <p:cNvPr id="7" name="Imagen 3" descr="Logotipo, nombre de la empresa&#10;&#10;Descripción generada automáticamente">
            <a:extLst>
              <a:ext uri="{FF2B5EF4-FFF2-40B4-BE49-F238E27FC236}">
                <a16:creationId xmlns:a16="http://schemas.microsoft.com/office/drawing/2014/main" id="{839D63B8-DC87-22CF-BC00-5F734000A0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655" t="4907" r="69157" b="79914"/>
          <a:stretch/>
        </p:blipFill>
        <p:spPr bwMode="auto">
          <a:xfrm>
            <a:off x="774088" y="232108"/>
            <a:ext cx="1149149" cy="1115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uadroTexto 7">
            <a:extLst>
              <a:ext uri="{FF2B5EF4-FFF2-40B4-BE49-F238E27FC236}">
                <a16:creationId xmlns:a16="http://schemas.microsoft.com/office/drawing/2014/main" id="{0EF48C40-BE98-D789-087D-880697911EAB}"/>
              </a:ext>
            </a:extLst>
          </p:cNvPr>
          <p:cNvSpPr txBox="1"/>
          <p:nvPr/>
        </p:nvSpPr>
        <p:spPr>
          <a:xfrm>
            <a:off x="298255" y="1878320"/>
            <a:ext cx="2518638" cy="400110"/>
          </a:xfrm>
          <a:prstGeom prst="rect">
            <a:avLst/>
          </a:prstGeom>
          <a:noFill/>
        </p:spPr>
        <p:txBody>
          <a:bodyPr wrap="none" rtlCol="0">
            <a:spAutoFit/>
          </a:bodyPr>
          <a:lstStyle/>
          <a:p>
            <a:r>
              <a:rPr lang="es-MX" sz="2000" b="1" dirty="0">
                <a:solidFill>
                  <a:schemeClr val="bg1"/>
                </a:solidFill>
                <a:latin typeface="Arial" panose="020B0604020202020204" pitchFamily="34" charset="0"/>
                <a:cs typeface="Arial" panose="020B0604020202020204" pitchFamily="34" charset="0"/>
              </a:rPr>
              <a:t>Boletín Informativo</a:t>
            </a:r>
          </a:p>
        </p:txBody>
      </p:sp>
      <p:pic>
        <p:nvPicPr>
          <p:cNvPr id="10" name="Imagen 9"/>
          <p:cNvPicPr>
            <a:picLocks noChangeAspect="1"/>
          </p:cNvPicPr>
          <p:nvPr/>
        </p:nvPicPr>
        <p:blipFill>
          <a:blip r:embed="rId3">
            <a:extLst>
              <a:ext uri="{BEBA8EAE-BF5A-486C-A8C5-ECC9F3942E4B}">
                <a14:imgProps xmlns:a14="http://schemas.microsoft.com/office/drawing/2010/main">
                  <a14:imgLayer r:embed="rId4">
                    <a14:imgEffect>
                      <a14:backgroundRemoval t="10000" b="95000" l="10000" r="90469"/>
                    </a14:imgEffect>
                  </a14:imgLayer>
                </a14:imgProps>
              </a:ext>
            </a:extLst>
          </a:blip>
          <a:stretch>
            <a:fillRect/>
          </a:stretch>
        </p:blipFill>
        <p:spPr>
          <a:xfrm>
            <a:off x="4757351" y="24712"/>
            <a:ext cx="1969552" cy="1969552"/>
          </a:xfrm>
          <a:prstGeom prst="rect">
            <a:avLst/>
          </a:prstGeom>
        </p:spPr>
      </p:pic>
      <p:sp>
        <p:nvSpPr>
          <p:cNvPr id="11" name="CuadroTexto 10">
            <a:extLst>
              <a:ext uri="{FF2B5EF4-FFF2-40B4-BE49-F238E27FC236}">
                <a16:creationId xmlns:a16="http://schemas.microsoft.com/office/drawing/2014/main" id="{7CF3A1A0-1B40-EBE3-9CE9-7B80355606E9}"/>
              </a:ext>
            </a:extLst>
          </p:cNvPr>
          <p:cNvSpPr txBox="1"/>
          <p:nvPr/>
        </p:nvSpPr>
        <p:spPr>
          <a:xfrm>
            <a:off x="2512546" y="728915"/>
            <a:ext cx="2702297" cy="584775"/>
          </a:xfrm>
          <a:prstGeom prst="rect">
            <a:avLst/>
          </a:prstGeom>
          <a:noFill/>
        </p:spPr>
        <p:txBody>
          <a:bodyPr wrap="square">
            <a:spAutoFit/>
          </a:bodyPr>
          <a:lstStyle/>
          <a:p>
            <a:pPr algn="r"/>
            <a:r>
              <a:rPr lang="es-MX" sz="3200" b="1" dirty="0" smtClean="0">
                <a:solidFill>
                  <a:srgbClr val="954ECA"/>
                </a:solidFill>
                <a:latin typeface="Arial" panose="020B0604020202020204" pitchFamily="34" charset="0"/>
                <a:cs typeface="Arial" panose="020B0604020202020204" pitchFamily="34" charset="0"/>
              </a:rPr>
              <a:t>CÁNCER</a:t>
            </a:r>
            <a:endParaRPr lang="es-MX" sz="3200" b="1" dirty="0">
              <a:solidFill>
                <a:srgbClr val="954ECA"/>
              </a:solidFill>
              <a:latin typeface="Arial" panose="020B0604020202020204" pitchFamily="34" charset="0"/>
              <a:cs typeface="Arial" panose="020B0604020202020204" pitchFamily="34" charset="0"/>
            </a:endParaRPr>
          </a:p>
        </p:txBody>
      </p:sp>
      <p:sp>
        <p:nvSpPr>
          <p:cNvPr id="12" name="Rectángulo 11">
            <a:extLst>
              <a:ext uri="{FF2B5EF4-FFF2-40B4-BE49-F238E27FC236}">
                <a16:creationId xmlns:a16="http://schemas.microsoft.com/office/drawing/2014/main" id="{996740A5-D497-6F99-BCEA-B3526BC6AB54}"/>
              </a:ext>
            </a:extLst>
          </p:cNvPr>
          <p:cNvSpPr/>
          <p:nvPr/>
        </p:nvSpPr>
        <p:spPr>
          <a:xfrm>
            <a:off x="0" y="8810266"/>
            <a:ext cx="6858000" cy="333735"/>
          </a:xfrm>
          <a:prstGeom prst="rect">
            <a:avLst/>
          </a:prstGeom>
          <a:solidFill>
            <a:srgbClr val="954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3" name="CuadroTexto 12">
            <a:extLst>
              <a:ext uri="{FF2B5EF4-FFF2-40B4-BE49-F238E27FC236}">
                <a16:creationId xmlns:a16="http://schemas.microsoft.com/office/drawing/2014/main" id="{9431F0BD-1BA1-A317-60F2-B22E4F715300}"/>
              </a:ext>
            </a:extLst>
          </p:cNvPr>
          <p:cNvSpPr txBox="1"/>
          <p:nvPr/>
        </p:nvSpPr>
        <p:spPr>
          <a:xfrm>
            <a:off x="204434" y="8878439"/>
            <a:ext cx="6018566" cy="215444"/>
          </a:xfrm>
          <a:prstGeom prst="rect">
            <a:avLst/>
          </a:prstGeom>
          <a:noFill/>
        </p:spPr>
        <p:txBody>
          <a:bodyPr wrap="square">
            <a:spAutoFit/>
          </a:bodyPr>
          <a:lstStyle/>
          <a:p>
            <a:r>
              <a:rPr lang="es-MX" sz="800" dirty="0">
                <a:solidFill>
                  <a:schemeClr val="bg1"/>
                </a:solidFill>
                <a:latin typeface="Arial" panose="020B0604020202020204" pitchFamily="34" charset="0"/>
                <a:cs typeface="Arial" panose="020B0604020202020204" pitchFamily="34" charset="0"/>
              </a:rPr>
              <a:t>Tel. 602 7238803, Cl. 6, </a:t>
            </a:r>
            <a:r>
              <a:rPr lang="es-MX" sz="800" dirty="0" err="1">
                <a:solidFill>
                  <a:schemeClr val="bg1"/>
                </a:solidFill>
                <a:latin typeface="Arial" panose="020B0604020202020204" pitchFamily="34" charset="0"/>
                <a:cs typeface="Arial" panose="020B0604020202020204" pitchFamily="34" charset="0"/>
              </a:rPr>
              <a:t>Cra</a:t>
            </a:r>
            <a:r>
              <a:rPr lang="es-MX" sz="800" dirty="0">
                <a:solidFill>
                  <a:schemeClr val="bg1"/>
                </a:solidFill>
                <a:latin typeface="Arial" panose="020B0604020202020204" pitchFamily="34" charset="0"/>
                <a:cs typeface="Arial" panose="020B0604020202020204" pitchFamily="34" charset="0"/>
              </a:rPr>
              <a:t>. 33 Sur, Centro Administrativo Municipal - CAM </a:t>
            </a:r>
            <a:r>
              <a:rPr lang="es-MX" sz="800" dirty="0" err="1">
                <a:solidFill>
                  <a:schemeClr val="bg1"/>
                </a:solidFill>
                <a:latin typeface="Arial" panose="020B0604020202020204" pitchFamily="34" charset="0"/>
                <a:cs typeface="Arial" panose="020B0604020202020204" pitchFamily="34" charset="0"/>
              </a:rPr>
              <a:t>Anganoy</a:t>
            </a:r>
            <a:r>
              <a:rPr lang="es-MX" sz="800" dirty="0">
                <a:solidFill>
                  <a:schemeClr val="bg1"/>
                </a:solidFill>
                <a:latin typeface="Arial" panose="020B0604020202020204" pitchFamily="34" charset="0"/>
                <a:cs typeface="Arial" panose="020B0604020202020204" pitchFamily="34" charset="0"/>
              </a:rPr>
              <a:t>, San Juan de Pasto - Nariño</a:t>
            </a:r>
          </a:p>
        </p:txBody>
      </p:sp>
      <p:sp>
        <p:nvSpPr>
          <p:cNvPr id="15" name="CuadroTexto 14">
            <a:extLst>
              <a:ext uri="{FF2B5EF4-FFF2-40B4-BE49-F238E27FC236}">
                <a16:creationId xmlns:a16="http://schemas.microsoft.com/office/drawing/2014/main" id="{EF7B69C9-747A-C7FA-7C7F-8B4B9C53EFF0}"/>
              </a:ext>
            </a:extLst>
          </p:cNvPr>
          <p:cNvSpPr txBox="1"/>
          <p:nvPr/>
        </p:nvSpPr>
        <p:spPr>
          <a:xfrm>
            <a:off x="3573411" y="1943318"/>
            <a:ext cx="2702984" cy="307777"/>
          </a:xfrm>
          <a:prstGeom prst="rect">
            <a:avLst/>
          </a:prstGeom>
          <a:noFill/>
        </p:spPr>
        <p:txBody>
          <a:bodyPr wrap="none" rtlCol="0">
            <a:spAutoFit/>
          </a:bodyPr>
          <a:lstStyle/>
          <a:p>
            <a:r>
              <a:rPr lang="es-ES" sz="1400" dirty="0">
                <a:solidFill>
                  <a:schemeClr val="bg1"/>
                </a:solidFill>
              </a:rPr>
              <a:t>No. </a:t>
            </a:r>
            <a:r>
              <a:rPr lang="es-ES" sz="1400" dirty="0" smtClean="0">
                <a:solidFill>
                  <a:schemeClr val="bg1"/>
                </a:solidFill>
              </a:rPr>
              <a:t>001 Junio </a:t>
            </a:r>
            <a:r>
              <a:rPr lang="es-ES" sz="1400" dirty="0">
                <a:solidFill>
                  <a:schemeClr val="bg1"/>
                </a:solidFill>
              </a:rPr>
              <a:t>de </a:t>
            </a:r>
            <a:r>
              <a:rPr lang="es-ES" sz="1400" dirty="0" smtClean="0">
                <a:solidFill>
                  <a:schemeClr val="bg1"/>
                </a:solidFill>
              </a:rPr>
              <a:t>2024 </a:t>
            </a:r>
            <a:r>
              <a:rPr lang="es-ES" sz="1400" dirty="0">
                <a:solidFill>
                  <a:schemeClr val="bg1"/>
                </a:solidFill>
              </a:rPr>
              <a:t>– ISSN: </a:t>
            </a:r>
            <a:r>
              <a:rPr lang="es-ES" sz="1400" dirty="0" err="1">
                <a:solidFill>
                  <a:schemeClr val="bg1"/>
                </a:solidFill>
              </a:rPr>
              <a:t>xxxx</a:t>
            </a:r>
            <a:endParaRPr lang="es-ES" sz="1400" dirty="0">
              <a:solidFill>
                <a:schemeClr val="bg1"/>
              </a:solidFill>
            </a:endParaRPr>
          </a:p>
        </p:txBody>
      </p:sp>
    </p:spTree>
    <p:extLst>
      <p:ext uri="{BB962C8B-B14F-4D97-AF65-F5344CB8AC3E}">
        <p14:creationId xmlns:p14="http://schemas.microsoft.com/office/powerpoint/2010/main" val="2698833733"/>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22551</TotalTime>
  <Words>1660</Words>
  <Application>Microsoft Office PowerPoint</Application>
  <PresentationFormat>Presentación en pantalla (4:3)</PresentationFormat>
  <Paragraphs>132</Paragraphs>
  <Slides>7</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7</vt:i4>
      </vt:variant>
    </vt:vector>
  </HeadingPairs>
  <TitlesOfParts>
    <vt:vector size="13" baseType="lpstr">
      <vt:lpstr>Arial</vt:lpstr>
      <vt:lpstr>Calibri</vt:lpstr>
      <vt:lpstr>Calibri Light</vt:lpstr>
      <vt:lpstr>Times New Roman</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Director CIC</dc:creator>
  <cp:lastModifiedBy>MOLINERROS</cp:lastModifiedBy>
  <cp:revision>226</cp:revision>
  <cp:lastPrinted>2023-04-21T20:28:30Z</cp:lastPrinted>
  <dcterms:created xsi:type="dcterms:W3CDTF">2022-08-29T20:42:37Z</dcterms:created>
  <dcterms:modified xsi:type="dcterms:W3CDTF">2024-08-28T14:55:58Z</dcterms:modified>
</cp:coreProperties>
</file>